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312" r:id="rId2"/>
    <p:sldId id="256" r:id="rId3"/>
    <p:sldId id="257" r:id="rId4"/>
    <p:sldId id="258" r:id="rId5"/>
    <p:sldId id="259" r:id="rId6"/>
    <p:sldId id="260" r:id="rId7"/>
    <p:sldId id="261" r:id="rId8"/>
    <p:sldId id="262" r:id="rId9"/>
    <p:sldId id="263" r:id="rId10"/>
    <p:sldId id="264" r:id="rId11"/>
    <p:sldId id="265" r:id="rId12"/>
    <p:sldId id="288" r:id="rId13"/>
    <p:sldId id="289"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2" r:id="rId30"/>
    <p:sldId id="283" r:id="rId31"/>
    <p:sldId id="284" r:id="rId32"/>
    <p:sldId id="285" r:id="rId33"/>
    <p:sldId id="286" r:id="rId34"/>
    <p:sldId id="296" r:id="rId35"/>
    <p:sldId id="299" r:id="rId36"/>
    <p:sldId id="291" r:id="rId37"/>
    <p:sldId id="300" r:id="rId38"/>
    <p:sldId id="310" r:id="rId39"/>
    <p:sldId id="309" r:id="rId40"/>
    <p:sldId id="311" r:id="rId41"/>
    <p:sldId id="298" r:id="rId42"/>
    <p:sldId id="303" r:id="rId43"/>
    <p:sldId id="297" r:id="rId44"/>
    <p:sldId id="304" r:id="rId45"/>
    <p:sldId id="292" r:id="rId46"/>
    <p:sldId id="305" r:id="rId47"/>
    <p:sldId id="301" r:id="rId48"/>
    <p:sldId id="306" r:id="rId49"/>
    <p:sldId id="302" r:id="rId50"/>
    <p:sldId id="294" r:id="rId51"/>
    <p:sldId id="307" r:id="rId52"/>
    <p:sldId id="313" r:id="rId53"/>
    <p:sldId id="314" r:id="rId54"/>
    <p:sldId id="315" r:id="rId55"/>
    <p:sldId id="316" r:id="rId56"/>
    <p:sldId id="317" r:id="rId57"/>
    <p:sldId id="318" r:id="rId58"/>
    <p:sldId id="287" r:id="rId5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952245864"/>
      </p:ext>
    </p:extLst>
  </p:cSld>
  <p:clrMapOvr>
    <a:masterClrMapping/>
  </p:clrMapOvr>
  <p:transition spd="slow" advTm="5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55862208"/>
      </p:ext>
    </p:extLst>
  </p:cSld>
  <p:clrMapOvr>
    <a:masterClrMapping/>
  </p:clrMapOvr>
  <p:transition spd="slow" advTm="5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B68068-26A7-41F4-B2D9-C2D93BDE0EC0}" type="slidenum">
              <a:rPr lang="ru-RU" smtClean="0"/>
              <a:pPr/>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95385944"/>
      </p:ext>
    </p:extLst>
  </p:cSld>
  <p:clrMapOvr>
    <a:masterClrMapping/>
  </p:clrMapOvr>
  <p:transition spd="slow" advTm="5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3738867000"/>
      </p:ext>
    </p:extLst>
  </p:cSld>
  <p:clrMapOvr>
    <a:masterClrMapping/>
  </p:clrMapOvr>
  <p:transition spd="slow" advTm="5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27660251"/>
      </p:ext>
    </p:extLst>
  </p:cSld>
  <p:clrMapOvr>
    <a:masterClrMapping/>
  </p:clrMapOvr>
  <p:transition spd="slow" advTm="5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704149090"/>
      </p:ext>
    </p:extLst>
  </p:cSld>
  <p:clrMapOvr>
    <a:masterClrMapping/>
  </p:clrMapOvr>
  <p:transition spd="slow" advTm="5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1460814226"/>
      </p:ext>
    </p:extLst>
  </p:cSld>
  <p:clrMapOvr>
    <a:masterClrMapping/>
  </p:clrMapOvr>
  <p:transition spd="slow" advTm="5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903916963"/>
      </p:ext>
    </p:extLst>
  </p:cSld>
  <p:clrMapOvr>
    <a:masterClrMapping/>
  </p:clrMapOvr>
  <p:transition spd="slow" advTm="5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775204269"/>
      </p:ext>
    </p:extLst>
  </p:cSld>
  <p:clrMapOvr>
    <a:masterClrMapping/>
  </p:clrMapOvr>
  <p:transition spd="slow" advTm="5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481368340"/>
      </p:ext>
    </p:extLst>
  </p:cSld>
  <p:clrMapOvr>
    <a:masterClrMapping/>
  </p:clrMapOvr>
  <p:transition spd="slow" advTm="5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141099872"/>
      </p:ext>
    </p:extLst>
  </p:cSld>
  <p:clrMapOvr>
    <a:masterClrMapping/>
  </p:clrMapOvr>
  <p:transition spd="slow" advTm="5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985881249"/>
      </p:ext>
    </p:extLst>
  </p:cSld>
  <p:clrMapOvr>
    <a:masterClrMapping/>
  </p:clrMapOvr>
  <p:transition spd="slow" advTm="5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682080101"/>
      </p:ext>
    </p:extLst>
  </p:cSld>
  <p:clrMapOvr>
    <a:masterClrMapping/>
  </p:clrMapOvr>
  <p:transition spd="slow" advTm="5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708845431"/>
      </p:ext>
    </p:extLst>
  </p:cSld>
  <p:clrMapOvr>
    <a:masterClrMapping/>
  </p:clrMapOvr>
  <p:transition spd="slow" advTm="5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734770824"/>
      </p:ext>
    </p:extLst>
  </p:cSld>
  <p:clrMapOvr>
    <a:masterClrMapping/>
  </p:clrMapOvr>
  <p:transition spd="slow" advTm="5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08.08.2023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643475841"/>
      </p:ext>
    </p:extLst>
  </p:cSld>
  <p:clrMapOvr>
    <a:masterClrMapping/>
  </p:clrMapOvr>
  <p:transition spd="slow" advTm="5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3766B22-5CB5-46F7-AAB0-C12850629888}" type="datetimeFigureOut">
              <a:rPr lang="ru-RU" smtClean="0"/>
              <a:pPr/>
              <a:t>08.08.2023</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AB68068-26A7-41F4-B2D9-C2D93BDE0EC0}" type="slidenum">
              <a:rPr lang="ru-RU" smtClean="0"/>
              <a:pPr/>
              <a:t>‹#›</a:t>
            </a:fld>
            <a:endParaRPr lang="ru-RU"/>
          </a:p>
        </p:txBody>
      </p:sp>
    </p:spTree>
    <p:extLst>
      <p:ext uri="{BB962C8B-B14F-4D97-AF65-F5344CB8AC3E}">
        <p14:creationId xmlns:p14="http://schemas.microsoft.com/office/powerpoint/2010/main" val="30112931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ransition spd="slow" advTm="5000">
    <p:wip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hyperlink" Target="http://www.eleftheriaonline.gr/politismos/ekdiloseis/item/42567-parastasi-antigonis" TargetMode="External"/><Relationship Id="rId5" Type="http://schemas.openxmlformats.org/officeDocument/2006/relationships/image" Target="../media/image4.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2.jpeg"/><Relationship Id="rId7" Type="http://schemas.openxmlformats.org/officeDocument/2006/relationships/image" Target="../media/image65.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4.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79.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3.jpeg"/><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4.jpeg"/><Relationship Id="rId7"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jpeg"/><Relationship Id="rId7" Type="http://schemas.openxmlformats.org/officeDocument/2006/relationships/image" Target="../media/image103.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jpeg"/><Relationship Id="rId7" Type="http://schemas.openxmlformats.org/officeDocument/2006/relationships/image" Target="../media/image8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jpe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0.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png"/><Relationship Id="rId4" Type="http://schemas.openxmlformats.org/officeDocument/2006/relationships/image" Target="../media/image126.jpeg"/></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31.jpeg"/><Relationship Id="rId4" Type="http://schemas.openxmlformats.org/officeDocument/2006/relationships/image" Target="../media/image130.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33.jpeg"/><Relationship Id="rId4" Type="http://schemas.openxmlformats.org/officeDocument/2006/relationships/image" Target="../media/image132.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4.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png"/><Relationship Id="rId4" Type="http://schemas.openxmlformats.org/officeDocument/2006/relationships/image" Target="../media/image142.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4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hyperlink" Target="https://mail.yandex.ru/re.jsx?h=a,Ag6ILeCmouxI6EyWs3Gvnw&amp;l=aHR0cDovL3d3dy5rYWxhbWF0YS5nci9lbmltZXJvc2kvbmVhLzQxNDItZW50aG91c2lhc2UtdG8ta29pbm8taS1hbnRpZ29uaS1hcG8tdG8tbHVuYS10aGVhdHJlLXRpcy1tb3N4YXMuaHRtbA" TargetMode="External"/><Relationship Id="rId5" Type="http://schemas.openxmlformats.org/officeDocument/2006/relationships/image" Target="../media/image4.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A7839-C222-8D39-A631-A4DAC6F82428}"/>
              </a:ext>
            </a:extLst>
          </p:cNvPr>
          <p:cNvSpPr txBox="1"/>
          <p:nvPr/>
        </p:nvSpPr>
        <p:spPr>
          <a:xfrm>
            <a:off x="1884998" y="95003"/>
            <a:ext cx="7259002" cy="2585323"/>
          </a:xfrm>
          <a:prstGeom prst="rect">
            <a:avLst/>
          </a:prstGeom>
          <a:noFill/>
        </p:spPr>
        <p:txBody>
          <a:bodyPr wrap="square">
            <a:spAutoFit/>
          </a:bodyPr>
          <a:lstStyle/>
          <a:p>
            <a:pPr algn="ctr">
              <a:tabLst>
                <a:tab pos="2969895" algn="ctr"/>
                <a:tab pos="5940425" algn="r"/>
              </a:tabLst>
            </a:pPr>
            <a:r>
              <a:rPr lang="el-GR" sz="1800" b="1" dirty="0">
                <a:solidFill>
                  <a:srgbClr val="C00000"/>
                </a:solidFill>
                <a:effectLst/>
                <a:latin typeface="Times New Roman" panose="02020603050405020304" pitchFamily="18" charset="0"/>
                <a:ea typeface="SimSun" panose="02010600030101010101" pitchFamily="2" charset="-122"/>
              </a:rPr>
              <a:t>ΔΡΑΣΕΙΣ ΚΕΝΤΡΟΥ ΕΛΛΗΝΙΚΟΥ ΠΟΛΙΤΙΣΜΟΥ – ΚΕΠ με ΜΕΣΣΗΝΙΑΚΟ ΑΡΩΜΑ, στα ΑΓΙΑ ΧΩΜΑΤΑ,  στη ΓΗ  της ΜΕΣΣΗΝΙΑΣ !!!</a:t>
            </a:r>
            <a:r>
              <a:rPr lang="el-GR" sz="1800" b="1" i="1" dirty="0">
                <a:solidFill>
                  <a:srgbClr val="002060"/>
                </a:solidFill>
                <a:effectLst/>
                <a:latin typeface="Times New Roman" panose="02020603050405020304" pitchFamily="18" charset="0"/>
                <a:ea typeface="Times New Roman" panose="02020603050405020304" pitchFamily="18" charset="0"/>
              </a:rPr>
              <a:t> </a:t>
            </a:r>
          </a:p>
          <a:p>
            <a:pPr algn="ctr">
              <a:tabLst>
                <a:tab pos="2969895" algn="ctr"/>
                <a:tab pos="5940425" algn="r"/>
              </a:tabLst>
            </a:pPr>
            <a:r>
              <a:rPr lang="el-GR" sz="1800" b="1" i="1" dirty="0">
                <a:solidFill>
                  <a:srgbClr val="002060"/>
                </a:solidFill>
                <a:effectLst/>
                <a:latin typeface="Times New Roman" panose="02020603050405020304" pitchFamily="18" charset="0"/>
                <a:ea typeface="Times New Roman" panose="02020603050405020304" pitchFamily="18" charset="0"/>
              </a:rPr>
              <a:t>Κ</a:t>
            </a:r>
            <a:r>
              <a:rPr lang="el-GR" sz="1800" b="1" i="1" dirty="0">
                <a:solidFill>
                  <a:srgbClr val="FF0066"/>
                </a:solidFill>
                <a:effectLst/>
                <a:latin typeface="Times New Roman" panose="02020603050405020304" pitchFamily="18" charset="0"/>
                <a:ea typeface="Times New Roman" panose="02020603050405020304" pitchFamily="18" charset="0"/>
              </a:rPr>
              <a:t>Ε</a:t>
            </a:r>
            <a:r>
              <a:rPr lang="el-GR" sz="1800" b="1" i="1" dirty="0">
                <a:solidFill>
                  <a:srgbClr val="339933"/>
                </a:solidFill>
                <a:effectLst/>
                <a:latin typeface="Times New Roman" panose="02020603050405020304" pitchFamily="18" charset="0"/>
                <a:ea typeface="Times New Roman" panose="02020603050405020304" pitchFamily="18" charset="0"/>
              </a:rPr>
              <a:t>Ν</a:t>
            </a:r>
            <a:r>
              <a:rPr lang="el-GR" sz="1800" b="1" i="1" dirty="0">
                <a:solidFill>
                  <a:srgbClr val="C00000"/>
                </a:solidFill>
                <a:effectLst/>
                <a:latin typeface="Times New Roman" panose="02020603050405020304" pitchFamily="18" charset="0"/>
                <a:ea typeface="Times New Roman" panose="02020603050405020304" pitchFamily="18" charset="0"/>
              </a:rPr>
              <a:t>Τ</a:t>
            </a:r>
            <a:r>
              <a:rPr lang="el-GR" sz="1800" b="1" i="1" dirty="0">
                <a:solidFill>
                  <a:srgbClr val="002060"/>
                </a:solidFill>
                <a:effectLst/>
                <a:latin typeface="Times New Roman" panose="02020603050405020304" pitchFamily="18" charset="0"/>
                <a:ea typeface="Times New Roman" panose="02020603050405020304" pitchFamily="18" charset="0"/>
              </a:rPr>
              <a:t>Ρ</a:t>
            </a:r>
            <a:r>
              <a:rPr lang="el-GR" sz="1800" b="1" i="1" dirty="0">
                <a:solidFill>
                  <a:srgbClr val="FF0066"/>
                </a:solidFill>
                <a:effectLst/>
                <a:latin typeface="Times New Roman" panose="02020603050405020304" pitchFamily="18" charset="0"/>
                <a:ea typeface="Times New Roman" panose="02020603050405020304" pitchFamily="18" charset="0"/>
              </a:rPr>
              <a:t>Ο </a:t>
            </a:r>
            <a:r>
              <a:rPr lang="el-GR" sz="1800" b="1" i="1" dirty="0">
                <a:solidFill>
                  <a:srgbClr val="002060"/>
                </a:solidFill>
                <a:effectLst/>
                <a:latin typeface="Times New Roman" panose="02020603050405020304" pitchFamily="18" charset="0"/>
                <a:ea typeface="Times New Roman" panose="02020603050405020304" pitchFamily="18" charset="0"/>
              </a:rPr>
              <a:t>Ε</a:t>
            </a:r>
            <a:r>
              <a:rPr lang="el-GR" sz="1800" b="1" i="1" dirty="0">
                <a:solidFill>
                  <a:srgbClr val="339933"/>
                </a:solidFill>
                <a:effectLst/>
                <a:latin typeface="Times New Roman" panose="02020603050405020304" pitchFamily="18" charset="0"/>
                <a:ea typeface="Times New Roman" panose="02020603050405020304" pitchFamily="18" charset="0"/>
              </a:rPr>
              <a:t>Λ</a:t>
            </a:r>
            <a:r>
              <a:rPr lang="el-GR" sz="1800" b="1" i="1" dirty="0">
                <a:solidFill>
                  <a:srgbClr val="C00000"/>
                </a:solidFill>
                <a:effectLst/>
                <a:latin typeface="Times New Roman" panose="02020603050405020304" pitchFamily="18" charset="0"/>
                <a:ea typeface="Times New Roman" panose="02020603050405020304" pitchFamily="18" charset="0"/>
              </a:rPr>
              <a:t>Λ</a:t>
            </a:r>
            <a:r>
              <a:rPr lang="el-GR" sz="1800" b="1" i="1" dirty="0">
                <a:solidFill>
                  <a:srgbClr val="002060"/>
                </a:solidFill>
                <a:effectLst/>
                <a:latin typeface="Times New Roman" panose="02020603050405020304" pitchFamily="18" charset="0"/>
                <a:ea typeface="Times New Roman" panose="02020603050405020304" pitchFamily="18" charset="0"/>
              </a:rPr>
              <a:t>Η</a:t>
            </a:r>
            <a:r>
              <a:rPr lang="el-GR" sz="1800" b="1" i="1" dirty="0">
                <a:solidFill>
                  <a:srgbClr val="0070C0"/>
                </a:solidFill>
                <a:effectLst/>
                <a:latin typeface="Times New Roman" panose="02020603050405020304" pitchFamily="18" charset="0"/>
                <a:ea typeface="Times New Roman" panose="02020603050405020304" pitchFamily="18" charset="0"/>
              </a:rPr>
              <a:t>Ν</a:t>
            </a:r>
            <a:r>
              <a:rPr lang="el-GR" sz="1800" b="1" i="1" dirty="0">
                <a:solidFill>
                  <a:srgbClr val="C00000"/>
                </a:solidFill>
                <a:effectLst/>
                <a:latin typeface="Times New Roman" panose="02020603050405020304" pitchFamily="18" charset="0"/>
                <a:ea typeface="Times New Roman" panose="02020603050405020304" pitchFamily="18" charset="0"/>
              </a:rPr>
              <a:t>Ι</a:t>
            </a:r>
            <a:r>
              <a:rPr lang="el-GR" sz="1800" b="1" i="1" dirty="0">
                <a:solidFill>
                  <a:srgbClr val="339933"/>
                </a:solidFill>
                <a:effectLst/>
                <a:latin typeface="Times New Roman" panose="02020603050405020304" pitchFamily="18" charset="0"/>
                <a:ea typeface="Times New Roman" panose="02020603050405020304" pitchFamily="18" charset="0"/>
              </a:rPr>
              <a:t>Κ</a:t>
            </a:r>
            <a:r>
              <a:rPr lang="el-GR" sz="1800" b="1" i="1" dirty="0">
                <a:solidFill>
                  <a:srgbClr val="002060"/>
                </a:solidFill>
                <a:effectLst/>
                <a:latin typeface="Times New Roman" panose="02020603050405020304" pitchFamily="18" charset="0"/>
                <a:ea typeface="Times New Roman" panose="02020603050405020304" pitchFamily="18" charset="0"/>
              </a:rPr>
              <a:t>Ο</a:t>
            </a:r>
            <a:r>
              <a:rPr lang="el-GR" sz="1800" b="1" i="1" dirty="0">
                <a:solidFill>
                  <a:srgbClr val="FF0066"/>
                </a:solidFill>
                <a:effectLst/>
                <a:latin typeface="Times New Roman" panose="02020603050405020304" pitchFamily="18" charset="0"/>
                <a:ea typeface="Times New Roman" panose="02020603050405020304" pitchFamily="18" charset="0"/>
              </a:rPr>
              <a:t>Υ </a:t>
            </a:r>
            <a:r>
              <a:rPr lang="el-GR" sz="1800" b="1" i="1" dirty="0">
                <a:solidFill>
                  <a:srgbClr val="0000CC"/>
                </a:solidFill>
                <a:effectLst/>
                <a:latin typeface="Times New Roman" panose="02020603050405020304" pitchFamily="18" charset="0"/>
                <a:ea typeface="Times New Roman" panose="02020603050405020304" pitchFamily="18" charset="0"/>
              </a:rPr>
              <a:t>Π</a:t>
            </a:r>
            <a:r>
              <a:rPr lang="el-GR" sz="1800" b="1" i="1" dirty="0">
                <a:solidFill>
                  <a:srgbClr val="C00000"/>
                </a:solidFill>
                <a:effectLst/>
                <a:latin typeface="Times New Roman" panose="02020603050405020304" pitchFamily="18" charset="0"/>
                <a:ea typeface="Times New Roman" panose="02020603050405020304" pitchFamily="18" charset="0"/>
              </a:rPr>
              <a:t>Ο</a:t>
            </a:r>
            <a:r>
              <a:rPr lang="el-GR" sz="1800" b="1" i="1" dirty="0">
                <a:solidFill>
                  <a:srgbClr val="0000FF"/>
                </a:solidFill>
                <a:effectLst/>
                <a:latin typeface="Times New Roman" panose="02020603050405020304" pitchFamily="18" charset="0"/>
                <a:ea typeface="Times New Roman" panose="02020603050405020304" pitchFamily="18" charset="0"/>
              </a:rPr>
              <a:t>Λ</a:t>
            </a:r>
            <a:r>
              <a:rPr lang="el-GR" sz="1800" b="1" i="1" dirty="0">
                <a:solidFill>
                  <a:srgbClr val="000099"/>
                </a:solidFill>
                <a:effectLst/>
                <a:latin typeface="Times New Roman" panose="02020603050405020304" pitchFamily="18" charset="0"/>
                <a:ea typeface="Times New Roman" panose="02020603050405020304" pitchFamily="18" charset="0"/>
              </a:rPr>
              <a:t>Ι</a:t>
            </a:r>
            <a:r>
              <a:rPr lang="el-GR" sz="1800" b="1" i="1" dirty="0">
                <a:solidFill>
                  <a:srgbClr val="C00000"/>
                </a:solidFill>
                <a:effectLst/>
                <a:latin typeface="Times New Roman" panose="02020603050405020304" pitchFamily="18" charset="0"/>
                <a:ea typeface="Times New Roman" panose="02020603050405020304" pitchFamily="18" charset="0"/>
              </a:rPr>
              <a:t>Τ</a:t>
            </a:r>
            <a:r>
              <a:rPr lang="el-GR" sz="1800" b="1" i="1" dirty="0">
                <a:solidFill>
                  <a:srgbClr val="FF0066"/>
                </a:solidFill>
                <a:effectLst/>
                <a:latin typeface="Times New Roman" panose="02020603050405020304" pitchFamily="18" charset="0"/>
                <a:ea typeface="Times New Roman" panose="02020603050405020304" pitchFamily="18" charset="0"/>
              </a:rPr>
              <a:t>Ι</a:t>
            </a:r>
            <a:r>
              <a:rPr lang="el-GR" sz="1800" b="1" i="1" dirty="0">
                <a:solidFill>
                  <a:srgbClr val="002060"/>
                </a:solidFill>
                <a:effectLst/>
                <a:latin typeface="Times New Roman" panose="02020603050405020304" pitchFamily="18" charset="0"/>
                <a:ea typeface="Times New Roman" panose="02020603050405020304" pitchFamily="18" charset="0"/>
              </a:rPr>
              <a:t>Σ</a:t>
            </a:r>
            <a:r>
              <a:rPr lang="el-GR" sz="1800" b="1" i="1" dirty="0">
                <a:solidFill>
                  <a:srgbClr val="339933"/>
                </a:solidFill>
                <a:effectLst/>
                <a:latin typeface="Times New Roman" panose="02020603050405020304" pitchFamily="18" charset="0"/>
                <a:ea typeface="Times New Roman" panose="02020603050405020304" pitchFamily="18" charset="0"/>
              </a:rPr>
              <a:t>Μ</a:t>
            </a:r>
            <a:r>
              <a:rPr lang="el-GR" sz="1800" b="1" i="1" dirty="0">
                <a:solidFill>
                  <a:srgbClr val="0070C0"/>
                </a:solidFill>
                <a:effectLst/>
                <a:latin typeface="Times New Roman" panose="02020603050405020304" pitchFamily="18" charset="0"/>
                <a:ea typeface="Times New Roman" panose="02020603050405020304" pitchFamily="18" charset="0"/>
              </a:rPr>
              <a:t>Ο</a:t>
            </a:r>
            <a:r>
              <a:rPr lang="el-GR" sz="1800" b="1" i="1" dirty="0">
                <a:solidFill>
                  <a:srgbClr val="C00000"/>
                </a:solidFill>
                <a:effectLst/>
                <a:latin typeface="Times New Roman" panose="02020603050405020304" pitchFamily="18" charset="0"/>
                <a:ea typeface="Times New Roman" panose="02020603050405020304" pitchFamily="18" charset="0"/>
              </a:rPr>
              <a:t>Υ </a:t>
            </a:r>
            <a:r>
              <a:rPr lang="el-GR" sz="1800" b="1" i="1" dirty="0">
                <a:solidFill>
                  <a:srgbClr val="002060"/>
                </a:solidFill>
                <a:effectLst/>
                <a:latin typeface="Times New Roman" panose="02020603050405020304" pitchFamily="18" charset="0"/>
                <a:ea typeface="Times New Roman" panose="02020603050405020304" pitchFamily="18" charset="0"/>
              </a:rPr>
              <a:t>- </a:t>
            </a:r>
            <a:r>
              <a:rPr lang="el-GR" sz="1800" b="1" i="1" dirty="0">
                <a:solidFill>
                  <a:srgbClr val="339933"/>
                </a:solidFill>
                <a:effectLst/>
                <a:latin typeface="Times New Roman" panose="02020603050405020304" pitchFamily="18" charset="0"/>
                <a:ea typeface="Times New Roman" panose="02020603050405020304" pitchFamily="18" charset="0"/>
              </a:rPr>
              <a:t>Κ</a:t>
            </a:r>
            <a:r>
              <a:rPr lang="el-GR" sz="1800" b="1" i="1" dirty="0">
                <a:solidFill>
                  <a:srgbClr val="0070C0"/>
                </a:solidFill>
                <a:effectLst/>
                <a:latin typeface="Times New Roman" panose="02020603050405020304" pitchFamily="18" charset="0"/>
                <a:ea typeface="Times New Roman" panose="02020603050405020304" pitchFamily="18" charset="0"/>
              </a:rPr>
              <a:t>Ε</a:t>
            </a:r>
            <a:r>
              <a:rPr lang="el-GR" sz="1800" b="1" i="1" dirty="0">
                <a:solidFill>
                  <a:srgbClr val="C00000"/>
                </a:solidFill>
                <a:effectLst/>
                <a:latin typeface="Times New Roman" panose="02020603050405020304" pitchFamily="18" charset="0"/>
                <a:ea typeface="Times New Roman" panose="02020603050405020304" pitchFamily="18" charset="0"/>
              </a:rPr>
              <a:t>Π</a:t>
            </a:r>
            <a:r>
              <a:rPr lang="el-GR" sz="1800" b="1" i="1" dirty="0">
                <a:solidFill>
                  <a:srgbClr val="339933"/>
                </a:solidFill>
                <a:effectLst/>
                <a:latin typeface="Times New Roman" panose="02020603050405020304" pitchFamily="18" charset="0"/>
                <a:ea typeface="Times New Roman" panose="02020603050405020304" pitchFamily="18" charset="0"/>
              </a:rPr>
              <a:t> </a:t>
            </a:r>
            <a:r>
              <a:rPr lang="el-GR" sz="1800" b="1" i="1" dirty="0">
                <a:solidFill>
                  <a:srgbClr val="0000CC"/>
                </a:solidFill>
                <a:effectLst/>
                <a:latin typeface="Times New Roman" panose="02020603050405020304" pitchFamily="18" charset="0"/>
                <a:ea typeface="Times New Roman" panose="02020603050405020304" pitchFamily="18" charset="0"/>
              </a:rPr>
              <a:t>!</a:t>
            </a:r>
            <a:r>
              <a:rPr lang="el-GR" sz="1800" b="1" i="1" dirty="0">
                <a:solidFill>
                  <a:srgbClr val="C00000"/>
                </a:solidFill>
                <a:effectLst/>
                <a:latin typeface="Times New Roman" panose="02020603050405020304" pitchFamily="18" charset="0"/>
                <a:ea typeface="Times New Roman" panose="02020603050405020304" pitchFamily="18" charset="0"/>
              </a:rPr>
              <a:t>!</a:t>
            </a:r>
            <a:r>
              <a:rPr lang="el-GR" sz="1800" b="1" i="1" dirty="0">
                <a:solidFill>
                  <a:srgbClr val="0000CC"/>
                </a:solidFill>
                <a:effectLst/>
                <a:latin typeface="Times New Roman" panose="02020603050405020304" pitchFamily="18" charset="0"/>
                <a:ea typeface="Times New Roman" panose="02020603050405020304" pitchFamily="18" charset="0"/>
              </a:rPr>
              <a:t>!</a:t>
            </a:r>
            <a:endParaRPr lang="el-GR" sz="1800" dirty="0">
              <a:effectLst/>
              <a:latin typeface="Times New Roman" panose="02020603050405020304" pitchFamily="18" charset="0"/>
              <a:ea typeface="Times New Roman" panose="02020603050405020304" pitchFamily="18" charset="0"/>
            </a:endParaRPr>
          </a:p>
          <a:p>
            <a:pPr algn="ctr">
              <a:tabLst>
                <a:tab pos="2969895" algn="ctr"/>
                <a:tab pos="5940425" algn="r"/>
              </a:tabLst>
            </a:pPr>
            <a:r>
              <a:rPr lang="el-GR" sz="1800" b="1" i="1" dirty="0">
                <a:solidFill>
                  <a:srgbClr val="002060"/>
                </a:solidFill>
                <a:effectLst/>
                <a:latin typeface="Times New Roman" panose="02020603050405020304" pitchFamily="18" charset="0"/>
                <a:ea typeface="Times New Roman" panose="02020603050405020304" pitchFamily="18" charset="0"/>
              </a:rPr>
              <a:t> Δ</a:t>
            </a:r>
            <a:r>
              <a:rPr lang="el-GR" sz="1800" b="1" i="1" dirty="0">
                <a:solidFill>
                  <a:srgbClr val="FF0000"/>
                </a:solidFill>
                <a:effectLst/>
                <a:latin typeface="Times New Roman" panose="02020603050405020304" pitchFamily="18" charset="0"/>
                <a:ea typeface="Times New Roman" panose="02020603050405020304" pitchFamily="18" charset="0"/>
              </a:rPr>
              <a:t>Ρ</a:t>
            </a:r>
            <a:r>
              <a:rPr lang="el-GR" sz="1800" b="1" i="1" dirty="0">
                <a:solidFill>
                  <a:srgbClr val="0070C0"/>
                </a:solidFill>
                <a:effectLst/>
                <a:latin typeface="Times New Roman" panose="02020603050405020304" pitchFamily="18" charset="0"/>
                <a:ea typeface="Times New Roman" panose="02020603050405020304" pitchFamily="18" charset="0"/>
              </a:rPr>
              <a:t>Α</a:t>
            </a:r>
            <a:r>
              <a:rPr lang="el-GR" sz="1800" b="1" i="1" dirty="0">
                <a:solidFill>
                  <a:srgbClr val="C00000"/>
                </a:solidFill>
                <a:effectLst/>
                <a:latin typeface="Times New Roman" panose="02020603050405020304" pitchFamily="18" charset="0"/>
                <a:ea typeface="Times New Roman" panose="02020603050405020304" pitchFamily="18" charset="0"/>
              </a:rPr>
              <a:t>Σ</a:t>
            </a:r>
            <a:r>
              <a:rPr lang="ru-RU" sz="1800" b="1" i="1" dirty="0">
                <a:solidFill>
                  <a:srgbClr val="339933"/>
                </a:solidFill>
                <a:effectLst/>
                <a:latin typeface="Times New Roman" panose="02020603050405020304" pitchFamily="18" charset="0"/>
                <a:ea typeface="Times New Roman" panose="02020603050405020304" pitchFamily="18" charset="0"/>
              </a:rPr>
              <a:t>Т</a:t>
            </a:r>
            <a:r>
              <a:rPr lang="el-GR" sz="1800" b="1" i="1" dirty="0">
                <a:solidFill>
                  <a:srgbClr val="FF0066"/>
                </a:solidFill>
                <a:effectLst/>
                <a:latin typeface="Times New Roman" panose="02020603050405020304" pitchFamily="18" charset="0"/>
                <a:ea typeface="Times New Roman" panose="02020603050405020304" pitchFamily="18" charset="0"/>
              </a:rPr>
              <a:t>Η</a:t>
            </a:r>
            <a:r>
              <a:rPr lang="el-GR" sz="1800" b="1" i="1" dirty="0">
                <a:solidFill>
                  <a:srgbClr val="002060"/>
                </a:solidFill>
                <a:effectLst/>
                <a:latin typeface="Times New Roman" panose="02020603050405020304" pitchFamily="18" charset="0"/>
                <a:ea typeface="Times New Roman" panose="02020603050405020304" pitchFamily="18" charset="0"/>
              </a:rPr>
              <a:t>Ρ</a:t>
            </a:r>
            <a:r>
              <a:rPr lang="el-GR" sz="1800" b="1" i="1" dirty="0">
                <a:solidFill>
                  <a:srgbClr val="FF0066"/>
                </a:solidFill>
                <a:effectLst/>
                <a:latin typeface="Times New Roman" panose="02020603050405020304" pitchFamily="18" charset="0"/>
                <a:ea typeface="Times New Roman" panose="02020603050405020304" pitchFamily="18" charset="0"/>
              </a:rPr>
              <a:t>Ι</a:t>
            </a:r>
            <a:r>
              <a:rPr lang="el-GR" sz="1800" b="1" i="1" dirty="0">
                <a:solidFill>
                  <a:srgbClr val="339933"/>
                </a:solidFill>
                <a:effectLst/>
                <a:latin typeface="Times New Roman" panose="02020603050405020304" pitchFamily="18" charset="0"/>
                <a:ea typeface="Times New Roman" panose="02020603050405020304" pitchFamily="18" charset="0"/>
              </a:rPr>
              <a:t>Ο</a:t>
            </a:r>
            <a:r>
              <a:rPr lang="ru-RU" sz="1800" b="1" i="1" dirty="0">
                <a:solidFill>
                  <a:srgbClr val="C00000"/>
                </a:solidFill>
                <a:effectLst/>
                <a:latin typeface="Times New Roman" panose="02020603050405020304" pitchFamily="18" charset="0"/>
                <a:ea typeface="Times New Roman" panose="02020603050405020304" pitchFamily="18" charset="0"/>
              </a:rPr>
              <a:t>Т</a:t>
            </a:r>
            <a:r>
              <a:rPr lang="en-US" sz="1800" b="1" i="1" dirty="0">
                <a:solidFill>
                  <a:srgbClr val="002060"/>
                </a:solidFill>
                <a:effectLst/>
                <a:latin typeface="Times New Roman" panose="02020603050405020304" pitchFamily="18" charset="0"/>
                <a:ea typeface="Times New Roman" panose="02020603050405020304" pitchFamily="18" charset="0"/>
              </a:rPr>
              <a:t>H</a:t>
            </a:r>
            <a:r>
              <a:rPr lang="el-GR" sz="1800" b="1" i="1" dirty="0">
                <a:solidFill>
                  <a:srgbClr val="FF0066"/>
                </a:solidFill>
                <a:effectLst/>
                <a:latin typeface="Times New Roman" panose="02020603050405020304" pitchFamily="18" charset="0"/>
                <a:ea typeface="Times New Roman" panose="02020603050405020304" pitchFamily="18" charset="0"/>
              </a:rPr>
              <a:t>Τ</a:t>
            </a:r>
            <a:r>
              <a:rPr lang="el-GR" sz="1800" b="1" i="1" dirty="0">
                <a:solidFill>
                  <a:srgbClr val="002060"/>
                </a:solidFill>
                <a:effectLst/>
                <a:latin typeface="Times New Roman" panose="02020603050405020304" pitchFamily="18" charset="0"/>
                <a:ea typeface="Times New Roman" panose="02020603050405020304" pitchFamily="18" charset="0"/>
              </a:rPr>
              <a:t>Α </a:t>
            </a:r>
            <a:r>
              <a:rPr lang="el-GR" sz="1800" b="1" i="1" dirty="0">
                <a:solidFill>
                  <a:srgbClr val="FF0066"/>
                </a:solidFill>
                <a:effectLst/>
                <a:latin typeface="Times New Roman" panose="02020603050405020304" pitchFamily="18" charset="0"/>
                <a:ea typeface="Times New Roman" panose="02020603050405020304" pitchFamily="18" charset="0"/>
              </a:rPr>
              <a:t>-</a:t>
            </a:r>
            <a:r>
              <a:rPr lang="el-GR" sz="1800" b="1" i="1" dirty="0">
                <a:solidFill>
                  <a:srgbClr val="002060"/>
                </a:solidFill>
                <a:effectLst/>
                <a:latin typeface="Times New Roman" panose="02020603050405020304" pitchFamily="18" charset="0"/>
                <a:ea typeface="Times New Roman" panose="02020603050405020304" pitchFamily="18" charset="0"/>
              </a:rPr>
              <a:t> </a:t>
            </a:r>
            <a:r>
              <a:rPr lang="el-GR" sz="1800" b="1" i="1" dirty="0">
                <a:solidFill>
                  <a:srgbClr val="339933"/>
                </a:solidFill>
                <a:effectLst/>
                <a:latin typeface="Times New Roman" panose="02020603050405020304" pitchFamily="18" charset="0"/>
                <a:ea typeface="Times New Roman" panose="02020603050405020304" pitchFamily="18" charset="0"/>
              </a:rPr>
              <a:t>Σ</a:t>
            </a:r>
            <a:r>
              <a:rPr lang="el-GR" sz="1800" b="1" i="1" dirty="0">
                <a:solidFill>
                  <a:srgbClr val="C00000"/>
                </a:solidFill>
                <a:effectLst/>
                <a:latin typeface="Times New Roman" panose="02020603050405020304" pitchFamily="18" charset="0"/>
                <a:ea typeface="Times New Roman" panose="02020603050405020304" pitchFamily="18" charset="0"/>
              </a:rPr>
              <a:t>Υ</a:t>
            </a:r>
            <a:r>
              <a:rPr lang="el-GR" sz="1800" b="1" i="1" dirty="0">
                <a:solidFill>
                  <a:srgbClr val="002060"/>
                </a:solidFill>
                <a:effectLst/>
                <a:latin typeface="Times New Roman" panose="02020603050405020304" pitchFamily="18" charset="0"/>
                <a:ea typeface="Times New Roman" panose="02020603050405020304" pitchFamily="18" charset="0"/>
              </a:rPr>
              <a:t>Ν</a:t>
            </a:r>
            <a:r>
              <a:rPr lang="el-GR" sz="1800" b="1" i="1" dirty="0">
                <a:solidFill>
                  <a:srgbClr val="0070C0"/>
                </a:solidFill>
                <a:effectLst/>
                <a:latin typeface="Times New Roman" panose="02020603050405020304" pitchFamily="18" charset="0"/>
                <a:ea typeface="Times New Roman" panose="02020603050405020304" pitchFamily="18" charset="0"/>
              </a:rPr>
              <a:t>Ε</a:t>
            </a:r>
            <a:r>
              <a:rPr lang="el-GR" sz="1800" b="1" i="1" dirty="0">
                <a:solidFill>
                  <a:srgbClr val="C00000"/>
                </a:solidFill>
                <a:effectLst/>
                <a:latin typeface="Times New Roman" panose="02020603050405020304" pitchFamily="18" charset="0"/>
                <a:ea typeface="Times New Roman" panose="02020603050405020304" pitchFamily="18" charset="0"/>
              </a:rPr>
              <a:t>Π</a:t>
            </a:r>
            <a:r>
              <a:rPr lang="el-GR" sz="1800" b="1" i="1" dirty="0">
                <a:solidFill>
                  <a:srgbClr val="339933"/>
                </a:solidFill>
                <a:effectLst/>
                <a:latin typeface="Times New Roman" panose="02020603050405020304" pitchFamily="18" charset="0"/>
                <a:ea typeface="Times New Roman" panose="02020603050405020304" pitchFamily="18" charset="0"/>
              </a:rPr>
              <a:t>Ε</a:t>
            </a:r>
            <a:r>
              <a:rPr lang="el-GR" sz="1800" b="1" i="1" dirty="0">
                <a:solidFill>
                  <a:srgbClr val="002060"/>
                </a:solidFill>
                <a:effectLst/>
                <a:latin typeface="Times New Roman" panose="02020603050405020304" pitchFamily="18" charset="0"/>
                <a:ea typeface="Times New Roman" panose="02020603050405020304" pitchFamily="18" charset="0"/>
              </a:rPr>
              <a:t>Ι</a:t>
            </a:r>
            <a:r>
              <a:rPr lang="el-GR" sz="1800" b="1" i="1" dirty="0">
                <a:solidFill>
                  <a:srgbClr val="FF0066"/>
                </a:solidFill>
                <a:effectLst/>
                <a:latin typeface="Times New Roman" panose="02020603050405020304" pitchFamily="18" charset="0"/>
                <a:ea typeface="Times New Roman" panose="02020603050405020304" pitchFamily="18" charset="0"/>
              </a:rPr>
              <a:t>Α</a:t>
            </a:r>
            <a:r>
              <a:rPr lang="el-GR" sz="1800" b="1" i="1" dirty="0">
                <a:solidFill>
                  <a:srgbClr val="0000CC"/>
                </a:solidFill>
                <a:effectLst/>
                <a:latin typeface="Times New Roman" panose="02020603050405020304" pitchFamily="18" charset="0"/>
                <a:ea typeface="Times New Roman" panose="02020603050405020304" pitchFamily="18" charset="0"/>
              </a:rPr>
              <a:t> – </a:t>
            </a:r>
            <a:r>
              <a:rPr lang="el-GR" sz="1800" b="1" i="1" dirty="0">
                <a:solidFill>
                  <a:srgbClr val="C00000"/>
                </a:solidFill>
                <a:effectLst/>
                <a:latin typeface="Times New Roman" panose="02020603050405020304" pitchFamily="18" charset="0"/>
                <a:ea typeface="Times New Roman" panose="02020603050405020304" pitchFamily="18" charset="0"/>
              </a:rPr>
              <a:t>Ε</a:t>
            </a:r>
            <a:r>
              <a:rPr lang="el-GR" sz="1800" b="1" i="1" dirty="0">
                <a:solidFill>
                  <a:srgbClr val="0000FF"/>
                </a:solidFill>
                <a:effectLst/>
                <a:latin typeface="Times New Roman" panose="02020603050405020304" pitchFamily="18" charset="0"/>
                <a:ea typeface="Times New Roman" panose="02020603050405020304" pitchFamily="18" charset="0"/>
              </a:rPr>
              <a:t>Ν</a:t>
            </a:r>
            <a:r>
              <a:rPr lang="el-GR" sz="1800" b="1" i="1" dirty="0">
                <a:solidFill>
                  <a:srgbClr val="000099"/>
                </a:solidFill>
                <a:effectLst/>
                <a:latin typeface="Times New Roman" panose="02020603050405020304" pitchFamily="18" charset="0"/>
                <a:ea typeface="Times New Roman" panose="02020603050405020304" pitchFamily="18" charset="0"/>
              </a:rPr>
              <a:t>Δ</a:t>
            </a:r>
            <a:r>
              <a:rPr lang="el-GR" sz="1800" b="1" i="1" dirty="0">
                <a:solidFill>
                  <a:srgbClr val="C00000"/>
                </a:solidFill>
                <a:effectLst/>
                <a:latin typeface="Times New Roman" panose="02020603050405020304" pitchFamily="18" charset="0"/>
                <a:ea typeface="Times New Roman" panose="02020603050405020304" pitchFamily="18" charset="0"/>
              </a:rPr>
              <a:t>Ε</a:t>
            </a:r>
            <a:r>
              <a:rPr lang="el-GR" sz="1800" b="1" i="1" dirty="0">
                <a:solidFill>
                  <a:srgbClr val="FF0066"/>
                </a:solidFill>
                <a:effectLst/>
                <a:latin typeface="Times New Roman" panose="02020603050405020304" pitchFamily="18" charset="0"/>
                <a:ea typeface="Times New Roman" panose="02020603050405020304" pitchFamily="18" charset="0"/>
              </a:rPr>
              <a:t>Λ</a:t>
            </a:r>
            <a:r>
              <a:rPr lang="el-GR" sz="1800" b="1" i="1" dirty="0">
                <a:solidFill>
                  <a:srgbClr val="002060"/>
                </a:solidFill>
                <a:effectLst/>
                <a:latin typeface="Times New Roman" panose="02020603050405020304" pitchFamily="18" charset="0"/>
                <a:ea typeface="Times New Roman" panose="02020603050405020304" pitchFamily="18" charset="0"/>
              </a:rPr>
              <a:t>Ε</a:t>
            </a:r>
            <a:r>
              <a:rPr lang="el-GR" sz="1800" b="1" i="1" dirty="0">
                <a:solidFill>
                  <a:srgbClr val="339933"/>
                </a:solidFill>
                <a:effectLst/>
                <a:latin typeface="Times New Roman" panose="02020603050405020304" pitchFamily="18" charset="0"/>
                <a:ea typeface="Times New Roman" panose="02020603050405020304" pitchFamily="18" charset="0"/>
              </a:rPr>
              <a:t>Χ</a:t>
            </a:r>
            <a:r>
              <a:rPr lang="el-GR" sz="1800" b="1" i="1" dirty="0">
                <a:solidFill>
                  <a:srgbClr val="C00000"/>
                </a:solidFill>
                <a:effectLst/>
                <a:latin typeface="Times New Roman" panose="02020603050405020304" pitchFamily="18" charset="0"/>
                <a:ea typeface="Times New Roman" panose="02020603050405020304" pitchFamily="18" charset="0"/>
              </a:rPr>
              <a:t>Ε</a:t>
            </a:r>
            <a:r>
              <a:rPr lang="el-GR" sz="1800" b="1" i="1" dirty="0">
                <a:solidFill>
                  <a:srgbClr val="002060"/>
                </a:solidFill>
                <a:effectLst/>
                <a:latin typeface="Times New Roman" panose="02020603050405020304" pitchFamily="18" charset="0"/>
                <a:ea typeface="Times New Roman" panose="02020603050405020304" pitchFamily="18" charset="0"/>
              </a:rPr>
              <a:t>Ι</a:t>
            </a:r>
            <a:r>
              <a:rPr lang="el-GR" sz="1800" b="1" i="1" dirty="0">
                <a:solidFill>
                  <a:srgbClr val="C00000"/>
                </a:solidFill>
                <a:effectLst/>
                <a:latin typeface="Times New Roman" panose="02020603050405020304" pitchFamily="18" charset="0"/>
                <a:ea typeface="Times New Roman" panose="02020603050405020304" pitchFamily="18" charset="0"/>
              </a:rPr>
              <a:t>Α -</a:t>
            </a:r>
            <a:r>
              <a:rPr lang="el-GR" sz="1800" b="1" i="1" dirty="0">
                <a:solidFill>
                  <a:srgbClr val="339933"/>
                </a:solidFill>
                <a:effectLst/>
                <a:latin typeface="Times New Roman" panose="02020603050405020304" pitchFamily="18" charset="0"/>
                <a:ea typeface="Times New Roman" panose="02020603050405020304" pitchFamily="18" charset="0"/>
              </a:rPr>
              <a:t>Π</a:t>
            </a:r>
            <a:r>
              <a:rPr lang="el-GR" sz="1800" b="1" i="1" dirty="0">
                <a:solidFill>
                  <a:srgbClr val="FF0066"/>
                </a:solidFill>
                <a:effectLst/>
                <a:latin typeface="Times New Roman" panose="02020603050405020304" pitchFamily="18" charset="0"/>
                <a:ea typeface="Times New Roman" panose="02020603050405020304" pitchFamily="18" charset="0"/>
              </a:rPr>
              <a:t>Ι</a:t>
            </a:r>
            <a:r>
              <a:rPr lang="el-GR" sz="1800" b="1" i="1" dirty="0">
                <a:solidFill>
                  <a:srgbClr val="002060"/>
                </a:solidFill>
                <a:effectLst/>
                <a:latin typeface="Times New Roman" panose="02020603050405020304" pitchFamily="18" charset="0"/>
                <a:ea typeface="Times New Roman" panose="02020603050405020304" pitchFamily="18" charset="0"/>
              </a:rPr>
              <a:t>Σ</a:t>
            </a:r>
            <a:r>
              <a:rPr lang="el-GR" sz="1800" b="1" i="1" dirty="0">
                <a:solidFill>
                  <a:srgbClr val="FF0066"/>
                </a:solidFill>
                <a:effectLst/>
                <a:latin typeface="Times New Roman" panose="02020603050405020304" pitchFamily="18" charset="0"/>
                <a:ea typeface="Times New Roman" panose="02020603050405020304" pitchFamily="18" charset="0"/>
              </a:rPr>
              <a:t>Τ</a:t>
            </a:r>
            <a:r>
              <a:rPr lang="el-GR" sz="1800" b="1" i="1" dirty="0">
                <a:solidFill>
                  <a:srgbClr val="339933"/>
                </a:solidFill>
                <a:effectLst/>
                <a:latin typeface="Times New Roman" panose="02020603050405020304" pitchFamily="18" charset="0"/>
                <a:ea typeface="Times New Roman" panose="02020603050405020304" pitchFamily="18" charset="0"/>
              </a:rPr>
              <a:t>Η</a:t>
            </a:r>
            <a:r>
              <a:rPr lang="el-GR" sz="1800" b="1" i="1" dirty="0">
                <a:solidFill>
                  <a:srgbClr val="002060"/>
                </a:solidFill>
                <a:effectLst/>
                <a:latin typeface="Times New Roman" panose="02020603050405020304" pitchFamily="18" charset="0"/>
                <a:ea typeface="Times New Roman" panose="02020603050405020304" pitchFamily="18" charset="0"/>
              </a:rPr>
              <a:t>- </a:t>
            </a:r>
            <a:r>
              <a:rPr lang="el-GR" sz="1800" b="1" i="1" dirty="0">
                <a:solidFill>
                  <a:srgbClr val="FF0066"/>
                </a:solidFill>
                <a:effectLst/>
                <a:latin typeface="Times New Roman" panose="02020603050405020304" pitchFamily="18" charset="0"/>
                <a:ea typeface="Times New Roman" panose="02020603050405020304" pitchFamily="18" charset="0"/>
              </a:rPr>
              <a:t>Α</a:t>
            </a:r>
            <a:r>
              <a:rPr lang="el-GR" sz="1800" b="1" i="1" dirty="0">
                <a:solidFill>
                  <a:srgbClr val="002060"/>
                </a:solidFill>
                <a:effectLst/>
                <a:latin typeface="Times New Roman" panose="02020603050405020304" pitchFamily="18" charset="0"/>
                <a:ea typeface="Times New Roman" panose="02020603050405020304" pitchFamily="18" charset="0"/>
              </a:rPr>
              <a:t>Φ</a:t>
            </a:r>
            <a:r>
              <a:rPr lang="el-GR" sz="1800" b="1" i="1" dirty="0">
                <a:solidFill>
                  <a:srgbClr val="339933"/>
                </a:solidFill>
                <a:effectLst/>
                <a:latin typeface="Times New Roman" panose="02020603050405020304" pitchFamily="18" charset="0"/>
                <a:ea typeface="Times New Roman" panose="02020603050405020304" pitchFamily="18" charset="0"/>
              </a:rPr>
              <a:t>Ο</a:t>
            </a:r>
            <a:r>
              <a:rPr lang="el-GR" sz="1800" b="1" i="1" dirty="0">
                <a:solidFill>
                  <a:srgbClr val="3333FF"/>
                </a:solidFill>
                <a:effectLst/>
                <a:latin typeface="Times New Roman" panose="02020603050405020304" pitchFamily="18" charset="0"/>
                <a:ea typeface="Times New Roman" panose="02020603050405020304" pitchFamily="18" charset="0"/>
              </a:rPr>
              <a:t>Σ</a:t>
            </a:r>
            <a:r>
              <a:rPr lang="el-GR" sz="1800" b="1" i="1" dirty="0">
                <a:solidFill>
                  <a:srgbClr val="C00000"/>
                </a:solidFill>
                <a:effectLst/>
                <a:latin typeface="Times New Roman" panose="02020603050405020304" pitchFamily="18" charset="0"/>
                <a:ea typeface="Times New Roman" panose="02020603050405020304" pitchFamily="18" charset="0"/>
              </a:rPr>
              <a:t>Ι</a:t>
            </a:r>
            <a:r>
              <a:rPr lang="el-GR" sz="1800" b="1" i="1" dirty="0">
                <a:solidFill>
                  <a:srgbClr val="002060"/>
                </a:solidFill>
                <a:effectLst/>
                <a:latin typeface="Times New Roman" panose="02020603050405020304" pitchFamily="18" charset="0"/>
                <a:ea typeface="Times New Roman" panose="02020603050405020304" pitchFamily="18" charset="0"/>
              </a:rPr>
              <a:t>Ω</a:t>
            </a:r>
            <a:r>
              <a:rPr lang="el-GR" sz="1800" b="1" i="1" dirty="0">
                <a:solidFill>
                  <a:srgbClr val="0070C0"/>
                </a:solidFill>
                <a:effectLst/>
                <a:latin typeface="Times New Roman" panose="02020603050405020304" pitchFamily="18" charset="0"/>
                <a:ea typeface="Times New Roman" panose="02020603050405020304" pitchFamily="18" charset="0"/>
              </a:rPr>
              <a:t>Σ</a:t>
            </a:r>
            <a:r>
              <a:rPr lang="el-GR" sz="1800" b="1" i="1" dirty="0">
                <a:solidFill>
                  <a:srgbClr val="C00000"/>
                </a:solidFill>
                <a:effectLst/>
                <a:latin typeface="Times New Roman" panose="02020603050405020304" pitchFamily="18" charset="0"/>
                <a:ea typeface="Times New Roman" panose="02020603050405020304" pitchFamily="18" charset="0"/>
              </a:rPr>
              <a:t>Η στο ΩΡΑΙΟ, το ΑΛΗΘΙΝΟ, το ΑΓΑΘΟ, το ΕΝΑΡΕΤΟ</a:t>
            </a:r>
            <a:r>
              <a:rPr lang="el-GR" sz="1800" b="1" i="1" dirty="0">
                <a:solidFill>
                  <a:srgbClr val="FF0066"/>
                </a:solidFill>
                <a:effectLst/>
                <a:latin typeface="Times New Roman" panose="02020603050405020304" pitchFamily="18" charset="0"/>
                <a:ea typeface="Times New Roman" panose="02020603050405020304" pitchFamily="18" charset="0"/>
              </a:rPr>
              <a:t> </a:t>
            </a:r>
            <a:r>
              <a:rPr lang="el-GR" sz="1800" b="1" i="1" dirty="0">
                <a:solidFill>
                  <a:srgbClr val="0000CC"/>
                </a:solidFill>
                <a:effectLst/>
                <a:latin typeface="Times New Roman" panose="02020603050405020304" pitchFamily="18" charset="0"/>
                <a:ea typeface="Times New Roman" panose="02020603050405020304" pitchFamily="18" charset="0"/>
              </a:rPr>
              <a:t>!</a:t>
            </a:r>
            <a:r>
              <a:rPr lang="el-GR" sz="1800" b="1" i="1" dirty="0">
                <a:solidFill>
                  <a:srgbClr val="C00000"/>
                </a:solidFill>
                <a:effectLst/>
                <a:latin typeface="Times New Roman" panose="02020603050405020304" pitchFamily="18" charset="0"/>
                <a:ea typeface="Times New Roman" panose="02020603050405020304" pitchFamily="18" charset="0"/>
              </a:rPr>
              <a:t>!</a:t>
            </a:r>
            <a:r>
              <a:rPr lang="el-GR" sz="1800" b="1" i="1" dirty="0">
                <a:solidFill>
                  <a:srgbClr val="0000CC"/>
                </a:solidFill>
                <a:effectLst/>
                <a:latin typeface="Times New Roman" panose="02020603050405020304" pitchFamily="18" charset="0"/>
                <a:ea typeface="Times New Roman" panose="02020603050405020304" pitchFamily="18" charset="0"/>
              </a:rPr>
              <a:t>!</a:t>
            </a:r>
            <a:r>
              <a:rPr lang="el-GR" sz="1800" b="1" i="1" dirty="0">
                <a:solidFill>
                  <a:srgbClr val="0000FF"/>
                </a:solidFill>
                <a:effectLst/>
                <a:latin typeface="Times New Roman" panose="02020603050405020304" pitchFamily="18" charset="0"/>
                <a:ea typeface="Times New Roman" panose="02020603050405020304" pitchFamily="18" charset="0"/>
              </a:rPr>
              <a:t> ΑΡΜΟΝΙΚΗ ΣΥΝΥΠΑΡΞΗ ΜΟΡΦΗΣ &amp; ΠΕΡΙΕΓΧΟΜΕΝΟΥ </a:t>
            </a:r>
            <a:r>
              <a:rPr lang="el-GR" sz="1800" b="1" i="1" dirty="0">
                <a:solidFill>
                  <a:srgbClr val="C00000"/>
                </a:solidFill>
                <a:effectLst/>
                <a:latin typeface="Times New Roman" panose="02020603050405020304" pitchFamily="18" charset="0"/>
                <a:ea typeface="Times New Roman" panose="02020603050405020304" pitchFamily="18" charset="0"/>
              </a:rPr>
              <a:t>!</a:t>
            </a:r>
            <a:r>
              <a:rPr lang="el-GR" sz="1800" b="1" i="1" dirty="0">
                <a:solidFill>
                  <a:srgbClr val="0000FF"/>
                </a:solidFill>
                <a:effectLst/>
                <a:latin typeface="Times New Roman" panose="02020603050405020304" pitchFamily="18" charset="0"/>
                <a:ea typeface="Times New Roman" panose="02020603050405020304" pitchFamily="18" charset="0"/>
              </a:rPr>
              <a:t>!</a:t>
            </a:r>
            <a:r>
              <a:rPr lang="el-GR" sz="1800" b="1" i="1" dirty="0">
                <a:solidFill>
                  <a:srgbClr val="C00000"/>
                </a:solidFill>
                <a:effectLst/>
                <a:latin typeface="Times New Roman" panose="02020603050405020304" pitchFamily="18" charset="0"/>
                <a:ea typeface="Times New Roman" panose="02020603050405020304" pitchFamily="18" charset="0"/>
              </a:rPr>
              <a:t>!</a:t>
            </a:r>
            <a:endParaRPr lang="el-GR" sz="1800" dirty="0">
              <a:effectLst/>
              <a:latin typeface="Times New Roman" panose="02020603050405020304" pitchFamily="18" charset="0"/>
              <a:ea typeface="Times New Roman" panose="02020603050405020304" pitchFamily="18" charset="0"/>
            </a:endParaRPr>
          </a:p>
          <a:p>
            <a:pPr algn="ctr">
              <a:tabLst>
                <a:tab pos="2969895" algn="ctr"/>
                <a:tab pos="5940425" algn="r"/>
              </a:tabLst>
            </a:pPr>
            <a:endParaRPr lang="el-GR" sz="1800" dirty="0">
              <a:effectLst/>
              <a:latin typeface="Times New Roman" panose="02020603050405020304" pitchFamily="18" charset="0"/>
              <a:ea typeface="Times New Roman" panose="02020603050405020304" pitchFamily="18" charset="0"/>
            </a:endParaRPr>
          </a:p>
          <a:p>
            <a:pPr algn="ctr">
              <a:spcAft>
                <a:spcPts val="0"/>
              </a:spcAft>
            </a:pPr>
            <a:endParaRPr lang="ru-RU" sz="1800" dirty="0">
              <a:solidFill>
                <a:srgbClr val="C00000"/>
              </a:solidFill>
              <a:effectLst/>
              <a:latin typeface="Times New Roman" panose="02020603050405020304" pitchFamily="18" charset="0"/>
              <a:ea typeface="SimSun" panose="02010600030101010101" pitchFamily="2" charset="-122"/>
            </a:endParaRPr>
          </a:p>
        </p:txBody>
      </p:sp>
      <p:pic>
        <p:nvPicPr>
          <p:cNvPr id="4" name="Рисунок 3">
            <a:extLst>
              <a:ext uri="{FF2B5EF4-FFF2-40B4-BE49-F238E27FC236}">
                <a16:creationId xmlns:a16="http://schemas.microsoft.com/office/drawing/2014/main" id="{2B510E69-3652-C8F2-4643-B0EE0451E0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66877"/>
            <a:ext cx="2120194" cy="796120"/>
          </a:xfrm>
          <a:prstGeom prst="rect">
            <a:avLst/>
          </a:prstGeom>
        </p:spPr>
      </p:pic>
      <p:pic>
        <p:nvPicPr>
          <p:cNvPr id="1026" name="Picture 2">
            <a:extLst>
              <a:ext uri="{FF2B5EF4-FFF2-40B4-BE49-F238E27FC236}">
                <a16:creationId xmlns:a16="http://schemas.microsoft.com/office/drawing/2014/main" id="{70B9BF33-278F-E446-EFB4-590D52C57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677" y="2152626"/>
            <a:ext cx="3723322" cy="372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2DF3E088-680C-239F-BFF9-D7B571D17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2152626"/>
            <a:ext cx="3630295" cy="363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a:extLst>
              <a:ext uri="{FF2B5EF4-FFF2-40B4-BE49-F238E27FC236}">
                <a16:creationId xmlns:a16="http://schemas.microsoft.com/office/drawing/2014/main" id="{635DBAA6-C052-FC4C-C0BF-9F38BEAB7E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962" y="627722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a:extLst>
              <a:ext uri="{FF2B5EF4-FFF2-40B4-BE49-F238E27FC236}">
                <a16:creationId xmlns:a16="http://schemas.microsoft.com/office/drawing/2014/main" id="{D5088BA5-92B3-4A5C-D2F5-2850A31297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1774" y="6122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a:extLst>
              <a:ext uri="{FF2B5EF4-FFF2-40B4-BE49-F238E27FC236}">
                <a16:creationId xmlns:a16="http://schemas.microsoft.com/office/drawing/2014/main" id="{E9DC30F0-8664-F0E2-3641-B2AF605DA4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2120" y="610555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685005"/>
      </p:ext>
    </p:extLst>
  </p:cSld>
  <p:clrMapOvr>
    <a:masterClrMapping/>
  </p:clrMapOvr>
  <p:transition spd="slow" advTm="5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5" descr="Επιτυχημένη παράσταση της “Αντιγόνης” (φωτογραφίε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26" y="1239797"/>
            <a:ext cx="5547359" cy="416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Рисунок 2" descr="http://www.eleftheriaonline.gr/images/2014/aygoustos/antigoni/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8334" y="1239797"/>
            <a:ext cx="5542941" cy="416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9388" y="632864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219" y="63472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5157" y="63530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535151" y="200698"/>
            <a:ext cx="11688474" cy="915315"/>
          </a:xfrm>
          <a:prstGeom prst="rect">
            <a:avLst/>
          </a:prstGeom>
        </p:spPr>
        <p:txBody>
          <a:bodyPr wrap="square">
            <a:spAutoFit/>
          </a:bodyPr>
          <a:lstStyle/>
          <a:p>
            <a:pPr algn="ctr">
              <a:spcAft>
                <a:spcPts val="0"/>
              </a:spcAft>
            </a:pPr>
            <a:r>
              <a:rPr lang="el-GR" sz="2400" u="sng" dirty="0">
                <a:solidFill>
                  <a:srgbClr val="002060"/>
                </a:solidFill>
                <a:latin typeface="Times New Roman" pitchFamily="18" charset="0"/>
                <a:ea typeface="SimSun" panose="02010600030101010101" pitchFamily="2" charset="-122"/>
                <a:cs typeface="Times New Roman" pitchFamily="18" charset="0"/>
                <a:hlinkClick r:id="rId6"/>
              </a:rPr>
              <a:t>http://www.eleftheriaonline.gr/politismos/ekdiloseis/item/42567-parastasi-antigonis</a:t>
            </a:r>
            <a:r>
              <a:rPr lang="el-GR" sz="2400" dirty="0">
                <a:solidFill>
                  <a:srgbClr val="002060"/>
                </a:solidFill>
                <a:latin typeface="Times New Roman" pitchFamily="18" charset="0"/>
                <a:ea typeface="SimSun" panose="02010600030101010101" pitchFamily="2" charset="-122"/>
                <a:cs typeface="Times New Roman" pitchFamily="18" charset="0"/>
              </a:rPr>
              <a:t> </a:t>
            </a:r>
            <a:endParaRPr lang="ru-RU" sz="2400" dirty="0">
              <a:solidFill>
                <a:srgbClr val="002060"/>
              </a:solidFill>
              <a:latin typeface="Times New Roman" pitchFamily="18" charset="0"/>
              <a:ea typeface="SimSun" panose="02010600030101010101" pitchFamily="2" charset="-122"/>
              <a:cs typeface="Times New Roman" pitchFamily="18" charset="0"/>
            </a:endParaRPr>
          </a:p>
          <a:p>
            <a:pPr algn="ctr" fontAlgn="base">
              <a:lnSpc>
                <a:spcPts val="1650"/>
              </a:lnSpc>
              <a:spcAft>
                <a:spcPts val="0"/>
              </a:spcAft>
            </a:pPr>
            <a:endParaRPr lang="ru-RU" sz="2400" dirty="0">
              <a:solidFill>
                <a:srgbClr val="002060"/>
              </a:solidFill>
              <a:latin typeface="Times New Roman" pitchFamily="18" charset="0"/>
              <a:ea typeface="SimSun" panose="02010600030101010101" pitchFamily="2" charset="-122"/>
              <a:cs typeface="Times New Roman" pitchFamily="18" charset="0"/>
            </a:endParaRPr>
          </a:p>
          <a:p>
            <a:pPr algn="ctr" fontAlgn="base">
              <a:lnSpc>
                <a:spcPts val="1650"/>
              </a:lnSpc>
              <a:spcAft>
                <a:spcPts val="0"/>
              </a:spcAft>
            </a:pPr>
            <a:r>
              <a:rPr lang="el-GR" sz="2400" dirty="0">
                <a:solidFill>
                  <a:srgbClr val="002060"/>
                </a:solidFill>
                <a:latin typeface="Times New Roman" pitchFamily="18" charset="0"/>
                <a:ea typeface="SimSun" panose="02010600030101010101" pitchFamily="2" charset="-122"/>
                <a:cs typeface="Times New Roman" pitchFamily="18" charset="0"/>
              </a:rPr>
              <a:t>Επιτυχημένη παράσταση της “Αντιγόνης” (φωτογραφίες)</a:t>
            </a:r>
            <a:endParaRPr lang="ru-RU" sz="2400" dirty="0">
              <a:solidFill>
                <a:srgbClr val="002060"/>
              </a:solidFill>
              <a:effectLst/>
              <a:latin typeface="Times New Roman" pitchFamily="18" charset="0"/>
              <a:ea typeface="SimSun" panose="02010600030101010101" pitchFamily="2" charset="-122"/>
              <a:cs typeface="Times New Roman" pitchFamily="18" charset="0"/>
            </a:endParaRPr>
          </a:p>
        </p:txBody>
      </p:sp>
      <p:sp>
        <p:nvSpPr>
          <p:cNvPr id="3" name="Прямоугольник 2"/>
          <p:cNvSpPr/>
          <p:nvPr/>
        </p:nvSpPr>
        <p:spPr>
          <a:xfrm>
            <a:off x="1007120" y="5391398"/>
            <a:ext cx="10970021" cy="830997"/>
          </a:xfrm>
          <a:prstGeom prst="rect">
            <a:avLst/>
          </a:prstGeom>
        </p:spPr>
        <p:txBody>
          <a:bodyPr wrap="square">
            <a:spAutoFit/>
          </a:bodyPr>
          <a:lstStyle/>
          <a:p>
            <a:pPr algn="just"/>
            <a:r>
              <a:rPr lang="ru-RU" sz="2400" dirty="0" err="1">
                <a:solidFill>
                  <a:srgbClr val="002060"/>
                </a:solidFill>
                <a:latin typeface="Times New Roman" panose="02020603050405020304" pitchFamily="18" charset="0"/>
                <a:cs typeface="Times New Roman" panose="02020603050405020304" pitchFamily="18" charset="0"/>
              </a:rPr>
              <a:t>Με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μεγάλη</a:t>
            </a:r>
            <a:r>
              <a:rPr lang="ru-RU" sz="2400" dirty="0">
                <a:solidFill>
                  <a:srgbClr val="002060"/>
                </a:solidFill>
                <a:latin typeface="Times New Roman" panose="02020603050405020304" pitchFamily="18" charset="0"/>
                <a:cs typeface="Times New Roman" panose="02020603050405020304" pitchFamily="18" charset="0"/>
              </a:rPr>
              <a:t> επ</a:t>
            </a:r>
            <a:r>
              <a:rPr lang="ru-RU" sz="2400" dirty="0" err="1">
                <a:solidFill>
                  <a:srgbClr val="002060"/>
                </a:solidFill>
                <a:latin typeface="Times New Roman" panose="02020603050405020304" pitchFamily="18" charset="0"/>
                <a:cs typeface="Times New Roman" panose="02020603050405020304" pitchFamily="18" charset="0"/>
              </a:rPr>
              <a:t>ιτυχί</a:t>
            </a:r>
            <a:r>
              <a:rPr lang="ru-RU" sz="2400" dirty="0">
                <a:solidFill>
                  <a:srgbClr val="002060"/>
                </a:solidFill>
                <a:latin typeface="Times New Roman" panose="02020603050405020304" pitchFamily="18" charset="0"/>
                <a:cs typeface="Times New Roman" panose="02020603050405020304" pitchFamily="18" charset="0"/>
              </a:rPr>
              <a:t>α δόθηκε το Σάββατο το βράδυ στο Κάστρο Καλαμάτας η παράσταση του Κέντρου Ελληνικού Πολιτισμού της Ρωσίας "Αντιγόνη".</a:t>
            </a:r>
          </a:p>
        </p:txBody>
      </p:sp>
    </p:spTree>
    <p:extLst>
      <p:ext uri="{BB962C8B-B14F-4D97-AF65-F5344CB8AC3E}">
        <p14:creationId xmlns:p14="http://schemas.microsoft.com/office/powerpoint/2010/main" val="3800623322"/>
      </p:ext>
    </p:extLst>
  </p:cSld>
  <p:clrMapOvr>
    <a:masterClrMapping/>
  </p:clrMapOvr>
  <p:transition spd="slow" advTm="5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59371" y="239841"/>
            <a:ext cx="10737824" cy="1569660"/>
          </a:xfrm>
          <a:prstGeom prst="rect">
            <a:avLst/>
          </a:prstGeom>
        </p:spPr>
        <p:txBody>
          <a:bodyPr wrap="square">
            <a:spAutoFit/>
          </a:bodyPr>
          <a:lstStyle/>
          <a:p>
            <a:pPr algn="just">
              <a:spcAft>
                <a:spcPts val="0"/>
              </a:spcAft>
            </a:pPr>
            <a:r>
              <a:rPr lang="el-GR"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rPr>
              <a:t>Φεβρουάριος 2014, Στα πλαίσια της Κινηματογραφικής μας Λέσχης - Προβολή του ντοκιμαντέρ του Έλληνα σκηνοθέτη Μπάμπη Τσόκα «Αγγιξα..Αγάπησα…Έσκαψα» (στην ελληνική), αφιερωμένο στο μεγάλο Έλληνα αρχαιολόγο Πέτρο Θέμελη και στο τιτάνιο έργο του ανάδειξης της Αρχαίας Μεσσήνης. </a:t>
            </a:r>
            <a:endParaRPr lang="ru-RU"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242" name="Picture 2" descr="assets_LARGE_t_175762_540265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9400" y="2097155"/>
            <a:ext cx="4784550" cy="31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773" y="2067175"/>
            <a:ext cx="5105774" cy="31897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642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623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807384"/>
      </p:ext>
    </p:extLst>
  </p:cSld>
  <p:clrMapOvr>
    <a:masterClrMapping/>
  </p:clrMapOvr>
  <p:transition spd="slow" advTm="500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410" y="539644"/>
            <a:ext cx="10797785" cy="5878532"/>
          </a:xfrm>
          <a:prstGeom prst="rect">
            <a:avLst/>
          </a:prstGeom>
        </p:spPr>
        <p:txBody>
          <a:bodyPr wrap="square">
            <a:spAutoFit/>
          </a:bodyPr>
          <a:lstStyle/>
          <a:p>
            <a:pPr algn="just">
              <a:spcAft>
                <a:spcPts val="0"/>
              </a:spcAft>
            </a:pPr>
            <a:r>
              <a:rPr lang="el-GR" sz="2400" dirty="0">
                <a:solidFill>
                  <a:srgbClr val="002060"/>
                </a:solidFill>
                <a:latin typeface="Times New Roman" pitchFamily="18" charset="0"/>
                <a:cs typeface="Times New Roman" pitchFamily="18" charset="0"/>
              </a:rPr>
              <a:t>Συνεργασία με το Θερινό Πρόγραμμα εκμάθησης της ελληνικής γλώσσας και πολιτισμού διάρκειας τεσσάρων (4) εβδομάδων του Πανεπιστημίου Πελοποννήσου (Καλαμάτα, αρμόδια καθηγήτρια η κα Ελένη </a:t>
            </a:r>
            <a:r>
              <a:rPr lang="el-GR" sz="2400" dirty="0" err="1">
                <a:solidFill>
                  <a:srgbClr val="002060"/>
                </a:solidFill>
                <a:latin typeface="Times New Roman" pitchFamily="18" charset="0"/>
                <a:cs typeface="Times New Roman" pitchFamily="18" charset="0"/>
              </a:rPr>
              <a:t>Βολονάκη</a:t>
            </a:r>
            <a:r>
              <a:rPr lang="el-GR" sz="2400" dirty="0">
                <a:solidFill>
                  <a:srgbClr val="002060"/>
                </a:solidFill>
                <a:latin typeface="Times New Roman" pitchFamily="18" charset="0"/>
                <a:cs typeface="Times New Roman" pitchFamily="18" charset="0"/>
              </a:rPr>
              <a:t>) και της </a:t>
            </a:r>
            <a:r>
              <a:rPr lang="el-GR" sz="2400" dirty="0" err="1">
                <a:solidFill>
                  <a:srgbClr val="002060"/>
                </a:solidFill>
                <a:latin typeface="Times New Roman" pitchFamily="18" charset="0"/>
                <a:cs typeface="Times New Roman" pitchFamily="18" charset="0"/>
              </a:rPr>
              <a:t>Παμεσσηνιακής</a:t>
            </a:r>
            <a:r>
              <a:rPr lang="el-GR" sz="2400" dirty="0">
                <a:solidFill>
                  <a:srgbClr val="002060"/>
                </a:solidFill>
                <a:latin typeface="Times New Roman" pitchFamily="18" charset="0"/>
                <a:cs typeface="Times New Roman" pitchFamily="18" charset="0"/>
              </a:rPr>
              <a:t> Καναδά-Αμερικής.</a:t>
            </a: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ctr">
              <a:spcAft>
                <a:spcPts val="0"/>
              </a:spcAft>
            </a:pPr>
            <a:r>
              <a:rPr lang="el-GR" sz="2000" i="1" dirty="0">
                <a:solidFill>
                  <a:srgbClr val="002060"/>
                </a:solidFill>
                <a:latin typeface="Times New Roman" pitchFamily="18" charset="0"/>
                <a:cs typeface="Times New Roman" pitchFamily="18" charset="0"/>
              </a:rPr>
              <a:t>Τελετή έναρξης του Θερινού Προγράμματος εκμάθησης της ελληνικής γλώσσας και πολιτισμού του Πανεπιστημίου Πελοποννήσου. Καλαμάτα, 13 Ιουλίου 2015.</a:t>
            </a:r>
            <a:endParaRPr lang="en-US" sz="2000" i="1" dirty="0">
              <a:solidFill>
                <a:srgbClr val="002060"/>
              </a:solidFill>
              <a:latin typeface="Times New Roman" pitchFamily="18" charset="0"/>
              <a:cs typeface="Times New Roman" pitchFamily="18" charset="0"/>
            </a:endParaRPr>
          </a:p>
          <a:p>
            <a:pPr algn="just">
              <a:spcAft>
                <a:spcPts val="0"/>
              </a:spcAft>
            </a:pPr>
            <a:endParaRPr lang="ru-RU" sz="2400" dirty="0">
              <a:solidFill>
                <a:srgbClr val="002060"/>
              </a:solidFill>
              <a:latin typeface="Times New Roman" pitchFamily="18" charset="0"/>
              <a:cs typeface="Times New Roman" pitchFamily="18" charset="0"/>
            </a:endParaRPr>
          </a:p>
          <a:p>
            <a:pPr algn="just">
              <a:spcAft>
                <a:spcPts val="0"/>
              </a:spcAft>
            </a:pPr>
            <a:endParaRPr lang="ru-RU"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42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23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descr="Безымянный 5.png"/>
          <p:cNvPicPr>
            <a:picLocks noChangeAspect="1"/>
          </p:cNvPicPr>
          <p:nvPr/>
        </p:nvPicPr>
        <p:blipFill>
          <a:blip r:embed="rId4" cstate="print"/>
          <a:stretch>
            <a:fillRect/>
          </a:stretch>
        </p:blipFill>
        <p:spPr>
          <a:xfrm>
            <a:off x="2549084" y="2192273"/>
            <a:ext cx="7509316" cy="2409706"/>
          </a:xfrm>
          <a:prstGeom prst="rect">
            <a:avLst/>
          </a:prstGeom>
        </p:spPr>
      </p:pic>
    </p:spTree>
    <p:extLst>
      <p:ext uri="{BB962C8B-B14F-4D97-AF65-F5344CB8AC3E}">
        <p14:creationId xmlns:p14="http://schemas.microsoft.com/office/powerpoint/2010/main" val="3565807384"/>
      </p:ext>
    </p:extLst>
  </p:cSld>
  <p:clrMapOvr>
    <a:masterClrMapping/>
  </p:clrMapOvr>
  <p:transition spd="slow" advTm="5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410" y="539644"/>
            <a:ext cx="10797785" cy="5139869"/>
          </a:xfrm>
          <a:prstGeom prst="rect">
            <a:avLst/>
          </a:prstGeom>
        </p:spPr>
        <p:txBody>
          <a:bodyPr wrap="square">
            <a:spAutoFit/>
          </a:bodyPr>
          <a:lstStyle/>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l-GR"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ctr">
              <a:spcAft>
                <a:spcPts val="0"/>
              </a:spcAft>
            </a:pPr>
            <a:r>
              <a:rPr lang="el-GR" sz="2000" i="1">
                <a:solidFill>
                  <a:srgbClr val="002060"/>
                </a:solidFill>
                <a:latin typeface="Times New Roman" pitchFamily="18" charset="0"/>
                <a:cs typeface="Times New Roman" pitchFamily="18" charset="0"/>
              </a:rPr>
              <a:t>Τελετή λήξης του </a:t>
            </a:r>
            <a:r>
              <a:rPr lang="el-GR" sz="2000" i="1" dirty="0">
                <a:solidFill>
                  <a:srgbClr val="002060"/>
                </a:solidFill>
                <a:latin typeface="Times New Roman" pitchFamily="18" charset="0"/>
                <a:cs typeface="Times New Roman" pitchFamily="18" charset="0"/>
              </a:rPr>
              <a:t>Θερινού Προγράμματος εκμάθησης της ελληνικής γλώσσας και πολιτισμού του Πανεπιστημίου Πελοποννήσου. Καλαμάτα, </a:t>
            </a:r>
            <a:r>
              <a:rPr lang="en-US" sz="2000" i="1" dirty="0">
                <a:solidFill>
                  <a:srgbClr val="002060"/>
                </a:solidFill>
                <a:latin typeface="Times New Roman" pitchFamily="18" charset="0"/>
                <a:cs typeface="Times New Roman" pitchFamily="18" charset="0"/>
              </a:rPr>
              <a:t>7 </a:t>
            </a:r>
            <a:r>
              <a:rPr lang="el-GR" sz="2000" i="1" dirty="0">
                <a:solidFill>
                  <a:srgbClr val="002060"/>
                </a:solidFill>
                <a:latin typeface="Times New Roman" pitchFamily="18" charset="0"/>
                <a:cs typeface="Times New Roman" pitchFamily="18" charset="0"/>
              </a:rPr>
              <a:t>Αυγούστου 2015.</a:t>
            </a:r>
            <a:endParaRPr lang="en-US" sz="2000" i="1" dirty="0">
              <a:solidFill>
                <a:srgbClr val="002060"/>
              </a:solidFill>
              <a:latin typeface="Times New Roman" pitchFamily="18" charset="0"/>
              <a:cs typeface="Times New Roman" pitchFamily="18" charset="0"/>
            </a:endParaRPr>
          </a:p>
          <a:p>
            <a:pPr algn="just">
              <a:spcAft>
                <a:spcPts val="0"/>
              </a:spcAft>
            </a:pPr>
            <a:endParaRPr lang="ru-RU" sz="2400" dirty="0">
              <a:solidFill>
                <a:srgbClr val="002060"/>
              </a:solidFill>
              <a:latin typeface="Times New Roman" pitchFamily="18" charset="0"/>
              <a:cs typeface="Times New Roman" pitchFamily="18" charset="0"/>
            </a:endParaRPr>
          </a:p>
          <a:p>
            <a:pPr algn="just">
              <a:spcAft>
                <a:spcPts val="0"/>
              </a:spcAft>
            </a:pPr>
            <a:endParaRPr lang="ru-RU"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42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23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descr="Безымянный 6.png"/>
          <p:cNvPicPr>
            <a:picLocks noChangeAspect="1"/>
          </p:cNvPicPr>
          <p:nvPr/>
        </p:nvPicPr>
        <p:blipFill>
          <a:blip r:embed="rId4" cstate="print"/>
          <a:stretch>
            <a:fillRect/>
          </a:stretch>
        </p:blipFill>
        <p:spPr>
          <a:xfrm>
            <a:off x="2053653" y="1139252"/>
            <a:ext cx="8365143" cy="2863121"/>
          </a:xfrm>
          <a:prstGeom prst="rect">
            <a:avLst/>
          </a:prstGeom>
        </p:spPr>
      </p:pic>
    </p:spTree>
    <p:extLst>
      <p:ext uri="{BB962C8B-B14F-4D97-AF65-F5344CB8AC3E}">
        <p14:creationId xmlns:p14="http://schemas.microsoft.com/office/powerpoint/2010/main" val="3565807384"/>
      </p:ext>
    </p:extLst>
  </p:cSld>
  <p:clrMapOvr>
    <a:masterClrMapping/>
  </p:clrMapOvr>
  <p:transition spd="slow" advTm="5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4439" y="239843"/>
            <a:ext cx="10985260" cy="1569660"/>
          </a:xfrm>
          <a:prstGeom prst="rect">
            <a:avLst/>
          </a:prstGeom>
        </p:spPr>
        <p:txBody>
          <a:bodyPr wrap="square">
            <a:spAutoFit/>
          </a:bodyPr>
          <a:lstStyle/>
          <a:p>
            <a:pPr marL="228600" algn="just">
              <a:spcAft>
                <a:spcPts val="1000"/>
              </a:spcAft>
            </a:pPr>
            <a:r>
              <a:rPr lang="el-GR" sz="2400" dirty="0">
                <a:solidFill>
                  <a:srgbClr val="002060"/>
                </a:solidFill>
                <a:effectLst/>
                <a:latin typeface="Times New Roman" panose="02020603050405020304" pitchFamily="18" charset="0"/>
                <a:ea typeface="SimSun" panose="02010600030101010101" pitchFamily="2" charset="-122"/>
              </a:rPr>
              <a:t>Έκθεση φωτογραφίας «Ελλάδα: στιγμές προσωπικής ευτυχίας», η οποία επίσημα εγκαινίασε, τον Ιανουάριο του 2016 (22 Ιανουαρίου 2016), το Αφιερωματικό Έτος 2016 Ελλάδας στη Ρωσία και Ρωσίας στην Ελλάδα.  Σε αυτήν εντάχθηκε και το Φωτογραφικό 24ωρο της Φωτογραφικής Λέσχης Καλαμάτας.</a:t>
            </a:r>
            <a:endParaRPr lang="ru-RU" sz="2400" dirty="0">
              <a:solidFill>
                <a:srgbClr val="002060"/>
              </a:solidFill>
              <a:effectLst/>
              <a:latin typeface="Times New Roman" panose="02020603050405020304" pitchFamily="18" charset="0"/>
              <a:ea typeface="SimSun" panose="02010600030101010101" pitchFamily="2" charset="-122"/>
            </a:endParaRPr>
          </a:p>
        </p:txBody>
      </p:sp>
      <p:pic>
        <p:nvPicPr>
          <p:cNvPr id="11266" name="Picture 2" descr="P10600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5039" y="2011017"/>
            <a:ext cx="4765964" cy="357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455" y="2011018"/>
            <a:ext cx="5403273" cy="357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2138" y="629516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2415"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214070"/>
      </p:ext>
    </p:extLst>
  </p:cSld>
  <p:clrMapOvr>
    <a:masterClrMapping/>
  </p:clrMapOvr>
  <p:transition spd="slow" advTm="5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10600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5443" y="479776"/>
            <a:ext cx="3736445" cy="280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929" y="479776"/>
            <a:ext cx="4000779" cy="266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P1060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5443" y="3567360"/>
            <a:ext cx="3736445" cy="278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P10600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929" y="3567360"/>
            <a:ext cx="3712214" cy="279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4246" y="6357716"/>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4510" y="636641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9540"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862566"/>
      </p:ext>
    </p:extLst>
  </p:cSld>
  <p:clrMapOvr>
    <a:masterClrMapping/>
  </p:clrMapOvr>
  <p:transition spd="slow" advTm="500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llage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2914" y="372897"/>
            <a:ext cx="9074563" cy="308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936" y="3638975"/>
            <a:ext cx="4092225" cy="271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P10602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4091" y="3638974"/>
            <a:ext cx="3618783" cy="271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2833" y="632627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3277" y="632627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3721" y="632627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607617"/>
      </p:ext>
    </p:extLst>
  </p:cSld>
  <p:clrMapOvr>
    <a:masterClrMapping/>
  </p:clrMapOvr>
  <p:transition spd="slow" advTm="5000">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10602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03" y="1144792"/>
            <a:ext cx="5468643" cy="41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P10602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182" y="1144791"/>
            <a:ext cx="5475023" cy="41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682" y="627889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6083"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95674"/>
      </p:ext>
    </p:extLst>
  </p:cSld>
  <p:clrMapOvr>
    <a:masterClrMapping/>
  </p:clrMapOvr>
  <p:transition spd="slow" advTm="5000">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9391" y="239843"/>
            <a:ext cx="11100314" cy="1200329"/>
          </a:xfrm>
          <a:prstGeom prst="rect">
            <a:avLst/>
          </a:prstGeom>
        </p:spPr>
        <p:txBody>
          <a:bodyPr wrap="square">
            <a:spAutoFit/>
          </a:bodyPr>
          <a:lstStyle/>
          <a:p>
            <a:pPr algn="just"/>
            <a:r>
              <a:rPr lang="el-GR" sz="2400" dirty="0">
                <a:solidFill>
                  <a:srgbClr val="002060"/>
                </a:solidFill>
                <a:effectLst/>
                <a:latin typeface="Times New Roman" panose="02020603050405020304" pitchFamily="18" charset="0"/>
                <a:ea typeface="SimSun" panose="02010600030101010101" pitchFamily="2" charset="-122"/>
              </a:rPr>
              <a:t>Συμμετοχή απόγονου Ρώσου ναυάρχου </a:t>
            </a:r>
            <a:r>
              <a:rPr lang="el-GR" sz="2400" i="1" u="sng" dirty="0">
                <a:solidFill>
                  <a:srgbClr val="002060"/>
                </a:solidFill>
                <a:effectLst/>
                <a:latin typeface="Times New Roman" panose="02020603050405020304" pitchFamily="18" charset="0"/>
                <a:ea typeface="SimSun" panose="02010600030101010101" pitchFamily="2" charset="-122"/>
              </a:rPr>
              <a:t>Anjou P. F.</a:t>
            </a:r>
            <a:r>
              <a:rPr lang="el-GR" sz="2400" dirty="0">
                <a:solidFill>
                  <a:srgbClr val="002060"/>
                </a:solidFill>
                <a:effectLst/>
                <a:latin typeface="Times New Roman" panose="02020603050405020304" pitchFamily="18" charset="0"/>
                <a:ea typeface="SimSun" panose="02010600030101010101" pitchFamily="2" charset="-122"/>
              </a:rPr>
              <a:t> στους εορτασμούς στην Πύλο-Ναυαρίνο (20.10.2018). Ο Κιρίλλ Σαλάχιν παραδίδει στο Μουσείο της Πύλου οικογενειακό κειμήλιο. </a:t>
            </a:r>
            <a:endParaRPr lang="ru-RU" sz="2400" dirty="0">
              <a:solidFill>
                <a:srgbClr val="002060"/>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6408" y="1607931"/>
            <a:ext cx="2679061" cy="383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k_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78" y="2145016"/>
            <a:ext cx="3742287" cy="248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Схема Наваринского сражен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8012" y="2145016"/>
            <a:ext cx="3978984" cy="248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436914" y="5662547"/>
            <a:ext cx="10430081" cy="400110"/>
          </a:xfrm>
          <a:prstGeom prst="rect">
            <a:avLst/>
          </a:prstGeom>
        </p:spPr>
        <p:txBody>
          <a:bodyPr wrap="square">
            <a:spAutoFit/>
          </a:bodyPr>
          <a:lstStyle/>
          <a:p>
            <a:pPr algn="ctr"/>
            <a:r>
              <a:rPr lang="el-GR" sz="2000" b="1" i="1" u="sng" dirty="0">
                <a:solidFill>
                  <a:srgbClr val="000080"/>
                </a:solidFill>
                <a:effectLst/>
                <a:latin typeface="Times New Roman" panose="02020603050405020304" pitchFamily="18" charset="0"/>
                <a:ea typeface="SimSun" panose="02010600030101010101" pitchFamily="2" charset="-122"/>
              </a:rPr>
              <a:t>Anjou P. F.</a:t>
            </a:r>
            <a:r>
              <a:rPr lang="el-GR" sz="2000" dirty="0">
                <a:solidFill>
                  <a:srgbClr val="000080"/>
                </a:solidFill>
                <a:effectLst/>
                <a:latin typeface="Times New Roman" panose="02020603050405020304" pitchFamily="18" charset="0"/>
                <a:ea typeface="SimSun" panose="02010600030101010101" pitchFamily="2" charset="-122"/>
              </a:rPr>
              <a:t> </a:t>
            </a:r>
            <a:r>
              <a:rPr lang="el-GR" sz="2000" b="1" i="1" dirty="0">
                <a:solidFill>
                  <a:srgbClr val="000066"/>
                </a:solidFill>
                <a:effectLst/>
                <a:latin typeface="Times New Roman" panose="02020603050405020304" pitchFamily="18" charset="0"/>
                <a:ea typeface="SimSun" panose="02010600030101010101" pitchFamily="2" charset="-122"/>
              </a:rPr>
              <a:t>Γραφική αναπαράσταση της Ναυμαχίας του Ναυαρίνου</a:t>
            </a:r>
            <a:endParaRPr lang="ru-RU" sz="2000" dirty="0"/>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4889" y="631789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8440" y="632000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3479" y="631789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856722"/>
      </p:ext>
    </p:extLst>
  </p:cSld>
  <p:clrMapOvr>
    <a:masterClrMapping/>
  </p:clrMapOvr>
  <p:transition spd="slow" advTm="5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C_33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9830" y="1343104"/>
            <a:ext cx="2556468" cy="382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DSC_33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171" y="1577042"/>
            <a:ext cx="5030375" cy="335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9880" y="630320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7207" y="629516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4534"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350652"/>
      </p:ext>
    </p:extLst>
  </p:cSld>
  <p:clrMapOvr>
    <a:masterClrMapping/>
  </p:clrMapOvr>
  <p:transition spd="slow" advTm="5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29246" y="303258"/>
            <a:ext cx="8257309" cy="830997"/>
          </a:xfrm>
          <a:prstGeom prst="rect">
            <a:avLst/>
          </a:prstGeom>
        </p:spPr>
        <p:txBody>
          <a:bodyPr wrap="square">
            <a:spAutoFit/>
          </a:bodyPr>
          <a:lstStyle/>
          <a:p>
            <a:pPr algn="ctr">
              <a:spcAft>
                <a:spcPts val="0"/>
              </a:spcAft>
            </a:pPr>
            <a:r>
              <a:rPr lang="el-GR" sz="2400" b="1" dirty="0">
                <a:solidFill>
                  <a:schemeClr val="bg2">
                    <a:lumMod val="25000"/>
                  </a:schemeClr>
                </a:solidFill>
                <a:effectLst/>
                <a:latin typeface="Times New Roman" panose="02020603050405020304" pitchFamily="18" charset="0"/>
                <a:ea typeface="SimSun" panose="02010600030101010101" pitchFamily="2" charset="-122"/>
              </a:rPr>
              <a:t>ΔΡΑΣΕΙΣ ΚΕΝΤΡΟΥ ΕΛΛΗΝΙΚΟΥ ΠΟΛΙΤΙΣΜΟΥ – ΚΕΠ με ΜΕΣΣΗΝΙΑΚΟ ΑΡΩΜΑ</a:t>
            </a:r>
            <a:endParaRPr lang="ru-RU" sz="2400" dirty="0">
              <a:solidFill>
                <a:schemeClr val="bg2">
                  <a:lumMod val="25000"/>
                </a:schemeClr>
              </a:solidFill>
              <a:effectLst/>
              <a:latin typeface="Times New Roman" panose="02020603050405020304" pitchFamily="18" charset="0"/>
              <a:ea typeface="SimSun" panose="02010600030101010101" pitchFamily="2" charset="-122"/>
            </a:endParaRPr>
          </a:p>
        </p:txBody>
      </p:sp>
      <p:sp>
        <p:nvSpPr>
          <p:cNvPr id="4" name="Прямоугольник 3"/>
          <p:cNvSpPr/>
          <p:nvPr/>
        </p:nvSpPr>
        <p:spPr>
          <a:xfrm>
            <a:off x="839450" y="1229808"/>
            <a:ext cx="11190254" cy="1938992"/>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el-GR" sz="2400" dirty="0">
                <a:solidFill>
                  <a:srgbClr val="002060"/>
                </a:solidFill>
                <a:effectLst/>
                <a:latin typeface="Times New Roman" panose="02020603050405020304" pitchFamily="18" charset="0"/>
                <a:ea typeface="SimSun" panose="02010600030101010101" pitchFamily="2" charset="-122"/>
              </a:rPr>
              <a:t>Συμμετοχή διευθύντριας Κ.Ε.Π. Δώρας Γιαννίτση στο πραγματοποιηθέν Φεστιβάλ (26-27 Ιουλίου 2013) </a:t>
            </a:r>
            <a:r>
              <a:rPr lang="el-GR" sz="2400" i="1" dirty="0">
                <a:solidFill>
                  <a:srgbClr val="002060"/>
                </a:solidFill>
                <a:effectLst/>
                <a:latin typeface="Times New Roman" panose="02020603050405020304" pitchFamily="18" charset="0"/>
                <a:ea typeface="SimSun" panose="02010600030101010101" pitchFamily="2" charset="-122"/>
              </a:rPr>
              <a:t>«TEDxKalamata 2013, Brave new world» </a:t>
            </a:r>
            <a:r>
              <a:rPr lang="el-GR" sz="2400" dirty="0">
                <a:solidFill>
                  <a:srgbClr val="002060"/>
                </a:solidFill>
                <a:effectLst/>
                <a:latin typeface="Times New Roman" panose="02020603050405020304" pitchFamily="18" charset="0"/>
                <a:ea typeface="SimSun" panose="02010600030101010101" pitchFamily="2" charset="-122"/>
              </a:rPr>
              <a:t> με ανακοίνωση-παρουσίαση των δράσεων του Κέντρου Ελληνικού Πολιτισμού (Κ.Ε.Π.), αλλά και των ελληνορωσικών σχέσεων, της δυναμικής και προοπτικής τους, καθώς και των κοινών σελίδων στην ιστορία των δύο φίλων, ομόδοξων λαών, Ελλήνων και Ρώσων. </a:t>
            </a:r>
            <a:endParaRPr lang="ru-RU" sz="2400" dirty="0">
              <a:effectLst/>
              <a:latin typeface="Times New Roman" panose="02020603050405020304" pitchFamily="18" charset="0"/>
              <a:ea typeface="SimSun" panose="02010600030101010101" pitchFamily="2" charset="-122"/>
            </a:endParaRPr>
          </a:p>
        </p:txBody>
      </p:sp>
      <p:pic>
        <p:nvPicPr>
          <p:cNvPr id="1030" name="Picture 6" descr="4_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5422" y="3219944"/>
            <a:ext cx="4084812" cy="271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P1010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8092" y="3219944"/>
            <a:ext cx="3623626" cy="271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66877"/>
            <a:ext cx="2120194" cy="796120"/>
          </a:xfrm>
          <a:prstGeom prst="rect">
            <a:avLst/>
          </a:prstGeom>
        </p:spPr>
      </p:pic>
      <p:pic>
        <p:nvPicPr>
          <p:cNvPr id="2050"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676"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7244"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3813" y="627722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117177"/>
      </p:ext>
    </p:extLst>
  </p:cSld>
  <p:clrMapOvr>
    <a:masterClrMapping/>
  </p:clrMapOvr>
  <p:transition spd="slow" advTm="5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75459" y="117396"/>
            <a:ext cx="10323615" cy="1200329"/>
          </a:xfrm>
          <a:prstGeom prst="rect">
            <a:avLst/>
          </a:prstGeom>
        </p:spPr>
        <p:txBody>
          <a:bodyPr wrap="square">
            <a:spAutoFit/>
          </a:bodyPr>
          <a:lstStyle/>
          <a:p>
            <a:pPr algn="just">
              <a:spcAft>
                <a:spcPts val="0"/>
              </a:spcAft>
            </a:pPr>
            <a:r>
              <a:rPr lang="el-GR" sz="2400" dirty="0">
                <a:solidFill>
                  <a:srgbClr val="002060"/>
                </a:solidFill>
                <a:effectLst/>
                <a:latin typeface="Times New Roman" panose="02020603050405020304" pitchFamily="18" charset="0"/>
                <a:ea typeface="SimSun" panose="02010600030101010101" pitchFamily="2" charset="-122"/>
              </a:rPr>
              <a:t>Επανέκδοση δίγλωσσης έκδοσης-λευκώματος-καταλόγου </a:t>
            </a:r>
            <a:r>
              <a:rPr lang="el-GR" sz="2400" dirty="0">
                <a:solidFill>
                  <a:srgbClr val="C00000"/>
                </a:solidFill>
                <a:effectLst/>
                <a:latin typeface="Times New Roman" panose="02020603050405020304" pitchFamily="18" charset="0"/>
                <a:ea typeface="SimSun" panose="02010600030101010101" pitchFamily="2" charset="-122"/>
              </a:rPr>
              <a:t> </a:t>
            </a:r>
            <a:r>
              <a:rPr lang="el-GR" sz="2400" b="1" u="sng" dirty="0">
                <a:solidFill>
                  <a:srgbClr val="C00000"/>
                </a:solidFill>
                <a:effectLst/>
                <a:latin typeface="Times New Roman" panose="02020603050405020304" pitchFamily="18" charset="0"/>
                <a:ea typeface="SimSun" panose="02010600030101010101" pitchFamily="2" charset="-122"/>
              </a:rPr>
              <a:t>«Η Ναυμαχία του Ναυαρίνου στα Αρχεία της Κρατικής Βιβλιοθήκης της Ρωσίας»</a:t>
            </a:r>
            <a:r>
              <a:rPr lang="el-GR" sz="2400" dirty="0">
                <a:solidFill>
                  <a:srgbClr val="C00000"/>
                </a:solidFill>
                <a:effectLst/>
                <a:latin typeface="Times New Roman" panose="02020603050405020304" pitchFamily="18" charset="0"/>
                <a:ea typeface="SimSun" panose="02010600030101010101" pitchFamily="2" charset="-122"/>
              </a:rPr>
              <a:t>, σύνταξη-επιμέλεια: Γιούρι Κβασνίν, Θεοδώρα Γιαννίτση. </a:t>
            </a:r>
            <a:r>
              <a:rPr lang="en-US" sz="2400" dirty="0">
                <a:solidFill>
                  <a:srgbClr val="C00000"/>
                </a:solidFill>
                <a:effectLst/>
                <a:latin typeface="Times New Roman" panose="02020603050405020304" pitchFamily="18" charset="0"/>
                <a:ea typeface="SimSun" panose="02010600030101010101" pitchFamily="2" charset="-122"/>
              </a:rPr>
              <a:t>O</a:t>
            </a:r>
            <a:r>
              <a:rPr lang="el-GR" sz="2400" dirty="0">
                <a:solidFill>
                  <a:srgbClr val="C00000"/>
                </a:solidFill>
                <a:effectLst/>
                <a:latin typeface="Times New Roman" panose="02020603050405020304" pitchFamily="18" charset="0"/>
                <a:ea typeface="SimSun" panose="02010600030101010101" pitchFamily="2" charset="-122"/>
              </a:rPr>
              <a:t>κτώβριος 2017</a:t>
            </a:r>
            <a:endParaRPr lang="ru-RU" sz="2400" dirty="0">
              <a:solidFill>
                <a:srgbClr val="C00000"/>
              </a:solidFill>
              <a:effectLst/>
              <a:latin typeface="Times New Roman" panose="02020603050405020304" pitchFamily="18" charset="0"/>
              <a:ea typeface="SimSun" panose="02010600030101010101" pitchFamily="2" charset="-122"/>
            </a:endParaRPr>
          </a:p>
        </p:txBody>
      </p:sp>
      <p:pic>
        <p:nvPicPr>
          <p:cNvPr id="17410" name="Picture 2" descr="обложка - переделанная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2452" y="1317725"/>
            <a:ext cx="344966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787604" y="3875950"/>
            <a:ext cx="9884229" cy="830997"/>
          </a:xfrm>
          <a:prstGeom prst="rect">
            <a:avLst/>
          </a:prstGeom>
        </p:spPr>
        <p:txBody>
          <a:bodyPr wrap="square">
            <a:spAutoFit/>
          </a:bodyPr>
          <a:lstStyle/>
          <a:p>
            <a:pPr>
              <a:spcAft>
                <a:spcPts val="0"/>
              </a:spcAft>
            </a:pPr>
            <a:r>
              <a:rPr lang="el-GR" sz="2400" b="1" i="1" dirty="0">
                <a:solidFill>
                  <a:srgbClr val="002060"/>
                </a:solidFill>
                <a:effectLst/>
                <a:latin typeface="Times New Roman" panose="02020603050405020304" pitchFamily="18" charset="0"/>
                <a:ea typeface="Calibri" panose="020F0502020204030204" pitchFamily="34" charset="0"/>
              </a:rPr>
              <a:t>Με την ευγενική χορηγία της Μεσσηνιακής Αμφικτυονίας / </a:t>
            </a:r>
            <a:r>
              <a:rPr lang="el-GR" sz="2400" b="1" i="1" dirty="0">
                <a:solidFill>
                  <a:srgbClr val="C00000"/>
                </a:solidFill>
                <a:effectLst/>
                <a:latin typeface="Times New Roman" panose="02020603050405020304" pitchFamily="18" charset="0"/>
                <a:ea typeface="Calibri" panose="020F0502020204030204" pitchFamily="34" charset="0"/>
              </a:rPr>
              <a:t>При любезной меценатской поддержке Мессинийской Амфиктионии </a:t>
            </a:r>
            <a:endParaRPr lang="ru-RU" sz="2400" dirty="0">
              <a:effectLst/>
              <a:latin typeface="Times New Roman" panose="02020603050405020304" pitchFamily="18" charset="0"/>
              <a:ea typeface="SimSun" panose="02010600030101010101" pitchFamily="2" charset="-122"/>
            </a:endParaRPr>
          </a:p>
        </p:txBody>
      </p:sp>
      <p:pic>
        <p:nvPicPr>
          <p:cNvPr id="17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6128" y="4704628"/>
            <a:ext cx="1527108" cy="149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4770" y="6307036"/>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9794" y="629275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935638"/>
      </p:ext>
    </p:extLst>
  </p:cSld>
  <p:clrMapOvr>
    <a:masterClrMapping/>
  </p:clrMapOvr>
  <p:transition spd="slow" advTm="500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6464" y="139599"/>
            <a:ext cx="12015536" cy="461665"/>
          </a:xfrm>
          <a:prstGeom prst="rect">
            <a:avLst/>
          </a:prstGeom>
        </p:spPr>
        <p:txBody>
          <a:bodyPr wrap="square">
            <a:spAutoFit/>
          </a:bodyPr>
          <a:lstStyle/>
          <a:p>
            <a:pPr algn="ctr">
              <a:spcAft>
                <a:spcPts val="0"/>
              </a:spcAft>
            </a:pPr>
            <a:r>
              <a:rPr lang="el-GR" sz="2400" dirty="0">
                <a:solidFill>
                  <a:srgbClr val="000099"/>
                </a:solidFill>
                <a:effectLst/>
                <a:latin typeface="Times New Roman" panose="02020603050405020304" pitchFamily="18" charset="0"/>
                <a:ea typeface="SimSun" panose="02010600030101010101" pitchFamily="2" charset="-122"/>
              </a:rPr>
              <a:t>Παρουσίαση στη Μόσχα – 23 Μαρτίου 2018 – </a:t>
            </a:r>
            <a:r>
              <a:rPr lang="el-GR" sz="2400" dirty="0">
                <a:solidFill>
                  <a:srgbClr val="C00000"/>
                </a:solidFill>
                <a:effectLst/>
                <a:latin typeface="Times New Roman" panose="02020603050405020304" pitchFamily="18" charset="0"/>
                <a:ea typeface="SimSun" panose="02010600030101010101" pitchFamily="2" charset="-122"/>
              </a:rPr>
              <a:t>Κρατικό Γλωσσολογικό Πανεπιστήμιο Μόσχας </a:t>
            </a:r>
            <a:endParaRPr lang="ru-RU" sz="2400" dirty="0">
              <a:effectLst/>
              <a:latin typeface="Times New Roman" panose="02020603050405020304" pitchFamily="18" charset="0"/>
              <a:ea typeface="SimSun" panose="02010600030101010101" pitchFamily="2" charset="-122"/>
            </a:endParaRPr>
          </a:p>
        </p:txBody>
      </p:sp>
      <p:pic>
        <p:nvPicPr>
          <p:cNvPr id="18434" name="Picture 2" descr="DSC_33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946" y="1241131"/>
            <a:ext cx="2774062" cy="416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IMG_49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3665" y="708143"/>
            <a:ext cx="3733604" cy="274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DSC_33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5918" y="1241131"/>
            <a:ext cx="2773701" cy="416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DSC_327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3665" y="3562600"/>
            <a:ext cx="3811595" cy="254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0841"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0055"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9269"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405085"/>
      </p:ext>
    </p:extLst>
  </p:cSld>
  <p:clrMapOvr>
    <a:masterClrMapping/>
  </p:clrMapOvr>
  <p:transition spd="slow" advTm="5000">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12800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1937" y="135392"/>
            <a:ext cx="7883299" cy="351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DSC_32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937" y="3765379"/>
            <a:ext cx="3823855" cy="249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DSC_33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3586" y="3765379"/>
            <a:ext cx="3740727" cy="249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6472" y="637736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376"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9921"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707729"/>
      </p:ext>
    </p:extLst>
  </p:cSld>
  <p:clrMapOvr>
    <a:masterClrMapping/>
  </p:clrMapOvr>
  <p:transition spd="slow" advTm="50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C_33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538" y="135391"/>
            <a:ext cx="2432030" cy="364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DSC_33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5345" y="135391"/>
            <a:ext cx="4182993" cy="279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IMG_49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5984" y="3194463"/>
            <a:ext cx="4182735" cy="314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P12709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1714" y="135391"/>
            <a:ext cx="3735725" cy="279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SC_33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926" y="3996897"/>
            <a:ext cx="3517254" cy="234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IMG_48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6523" y="3225002"/>
            <a:ext cx="3477904" cy="260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9" name="Рисунок 64" descr="http://www.crossed-flag-pins.com/Friendship-Pins/Russia/Flag-Pins-Russia-Greec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4465"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0039"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64" descr="http://www.crossed-flag-pins.com/Friendship-Pins/Russia/Flag-Pins-Russia-Greec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6121" y="636519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397523"/>
      </p:ext>
    </p:extLst>
  </p:cSld>
  <p:clrMapOvr>
    <a:masterClrMapping/>
  </p:clrMapOvr>
  <p:transition spd="slow" advTm="5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ollag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214" y="928311"/>
            <a:ext cx="6692920" cy="502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4" name="Рисунок 64" descr="http://www.crossed-flag-pins.com/Friendship-Pins/Russia/Flag-Pins-Russia-Gree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5850" y="629658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0731"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0970"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039515"/>
      </p:ext>
    </p:extLst>
  </p:cSld>
  <p:clrMapOvr>
    <a:masterClrMapping/>
  </p:clrMapOvr>
  <p:transition spd="slow" advTm="5000">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G_49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811" y="305203"/>
            <a:ext cx="3678519" cy="2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P12800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811" y="172191"/>
            <a:ext cx="4703260" cy="305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DSC_33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011" y="3206338"/>
            <a:ext cx="1996215" cy="30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P128006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3811" y="3346370"/>
            <a:ext cx="3754961" cy="279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5454" y="629670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7991" y="629615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1416" y="629615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927525"/>
      </p:ext>
    </p:extLst>
  </p:cSld>
  <p:clrMapOvr>
    <a:masterClrMapping/>
  </p:clrMapOvr>
  <p:transition spd="slow" advTm="500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1283" y="255757"/>
            <a:ext cx="10759044" cy="830997"/>
          </a:xfrm>
          <a:prstGeom prst="rect">
            <a:avLst/>
          </a:prstGeom>
        </p:spPr>
        <p:txBody>
          <a:bodyPr wrap="square">
            <a:spAutoFit/>
          </a:bodyPr>
          <a:lstStyle/>
          <a:p>
            <a:pPr algn="ctr">
              <a:spcAft>
                <a:spcPts val="0"/>
              </a:spcAft>
            </a:pPr>
            <a:r>
              <a:rPr lang="el-GR" sz="2400" dirty="0">
                <a:solidFill>
                  <a:srgbClr val="000099"/>
                </a:solidFill>
                <a:effectLst/>
                <a:latin typeface="Times New Roman" panose="02020603050405020304" pitchFamily="18" charset="0"/>
                <a:ea typeface="SimSun" panose="02010600030101010101" pitchFamily="2" charset="-122"/>
              </a:rPr>
              <a:t>Παρουσίαση στην Αθήνα, 27 Απριλίου 2018, </a:t>
            </a:r>
            <a:r>
              <a:rPr lang="el-GR" sz="2400" dirty="0">
                <a:solidFill>
                  <a:srgbClr val="C00000"/>
                </a:solidFill>
                <a:effectLst/>
                <a:latin typeface="Times New Roman" panose="02020603050405020304" pitchFamily="18" charset="0"/>
                <a:ea typeface="SimSun" panose="02010600030101010101" pitchFamily="2" charset="-122"/>
              </a:rPr>
              <a:t>Ρωσικό Κέντρο Πολιτισμού και Επιστημών, Πρεσβεία Ρωσίας στην Αθήνα</a:t>
            </a:r>
            <a:r>
              <a:rPr lang="el-GR" sz="2400" dirty="0">
                <a:solidFill>
                  <a:srgbClr val="000099"/>
                </a:solidFill>
                <a:effectLst/>
                <a:latin typeface="Times New Roman" panose="02020603050405020304" pitchFamily="18" charset="0"/>
                <a:ea typeface="SimSun" panose="02010600030101010101" pitchFamily="2" charset="-122"/>
              </a:rPr>
              <a:t>.</a:t>
            </a:r>
            <a:endParaRPr lang="ru-RU" dirty="0">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2560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269" y="1557355"/>
            <a:ext cx="2695698" cy="4056433"/>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6851" y="2195371"/>
            <a:ext cx="4163476" cy="278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257" y="2265910"/>
            <a:ext cx="4042824" cy="27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257292"/>
      </p:ext>
    </p:extLst>
  </p:cSld>
  <p:clrMapOvr>
    <a:masterClrMapping/>
  </p:clrMapOvr>
  <p:transition spd="slow" advTm="500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2306" y="148301"/>
            <a:ext cx="4348874" cy="287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805" y="146856"/>
            <a:ext cx="4329731" cy="287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2933" y="3361297"/>
            <a:ext cx="38576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9208" y="3236380"/>
            <a:ext cx="3494655" cy="349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944" y="3109417"/>
            <a:ext cx="3748583" cy="374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4770" y="6279928"/>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3370" y="6279927"/>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1970" y="6279927"/>
            <a:ext cx="805384" cy="64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636406"/>
      </p:ext>
    </p:extLst>
  </p:cSld>
  <p:clrMapOvr>
    <a:masterClrMapping/>
  </p:clrMapOvr>
  <p:transition spd="slow" advTm="500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6689" y="194767"/>
            <a:ext cx="4317856" cy="289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069" y="194767"/>
            <a:ext cx="4354116" cy="289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1525" y="3201516"/>
            <a:ext cx="4317856" cy="29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360" y="3224810"/>
            <a:ext cx="4354116" cy="287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1638" y="6210795"/>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9161" y="6210795"/>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1710" y="6210795"/>
            <a:ext cx="805384" cy="64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19008"/>
      </p:ext>
    </p:extLst>
  </p:cSld>
  <p:clrMapOvr>
    <a:masterClrMapping/>
  </p:clrMapOvr>
  <p:transition spd="slow" advTm="500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9" name="Заголовок 8"/>
          <p:cNvSpPr>
            <a:spLocks noGrp="1"/>
          </p:cNvSpPr>
          <p:nvPr>
            <p:ph type="title"/>
          </p:nvPr>
        </p:nvSpPr>
        <p:spPr>
          <a:xfrm>
            <a:off x="1097280" y="624110"/>
            <a:ext cx="10407331" cy="5167090"/>
          </a:xfrm>
        </p:spPr>
        <p:txBody>
          <a:bodyPr>
            <a:normAutofit/>
          </a:bodyPr>
          <a:lstStyle/>
          <a:p>
            <a:pPr algn="ctr"/>
            <a:r>
              <a:rPr lang="el-GR" sz="2400" dirty="0">
                <a:solidFill>
                  <a:srgbClr val="002060"/>
                </a:solidFill>
                <a:latin typeface="Times New Roman" pitchFamily="18" charset="0"/>
                <a:cs typeface="Times New Roman" pitchFamily="18" charset="0"/>
              </a:rPr>
              <a:t>Συμμετοχή στην </a:t>
            </a:r>
            <a:r>
              <a:rPr lang="el-GR" sz="2400" dirty="0" err="1">
                <a:solidFill>
                  <a:srgbClr val="002060"/>
                </a:solidFill>
                <a:latin typeface="Times New Roman" pitchFamily="18" charset="0"/>
                <a:cs typeface="Times New Roman" pitchFamily="18" charset="0"/>
              </a:rPr>
              <a:t>Ελληνο</a:t>
            </a:r>
            <a:r>
              <a:rPr lang="el-GR" sz="2400" dirty="0">
                <a:solidFill>
                  <a:srgbClr val="002060"/>
                </a:solidFill>
                <a:latin typeface="Times New Roman" pitchFamily="18" charset="0"/>
                <a:cs typeface="Times New Roman" pitchFamily="18" charset="0"/>
              </a:rPr>
              <a:t>-Ρωσική Ημερίδα με Θέμα: </a:t>
            </a:r>
            <a:r>
              <a:rPr lang="el-GR" sz="2400" b="1" dirty="0">
                <a:solidFill>
                  <a:srgbClr val="002060"/>
                </a:solidFill>
                <a:latin typeface="Times New Roman" pitchFamily="18" charset="0"/>
                <a:cs typeface="Times New Roman" pitchFamily="18" charset="0"/>
              </a:rPr>
              <a:t>«</a:t>
            </a:r>
            <a:r>
              <a:rPr lang="el-GR" sz="2400" b="1" dirty="0" err="1">
                <a:solidFill>
                  <a:srgbClr val="002060"/>
                </a:solidFill>
                <a:latin typeface="Times New Roman" pitchFamily="18" charset="0"/>
                <a:cs typeface="Times New Roman" pitchFamily="18" charset="0"/>
              </a:rPr>
              <a:t>Έλληνο</a:t>
            </a:r>
            <a:r>
              <a:rPr lang="el-GR" sz="2400" b="1" dirty="0">
                <a:solidFill>
                  <a:srgbClr val="002060"/>
                </a:solidFill>
                <a:latin typeface="Times New Roman" pitchFamily="18" charset="0"/>
                <a:cs typeface="Times New Roman" pitchFamily="18" charset="0"/>
              </a:rPr>
              <a:t>-Ρωσικές Σχέσεις: Οικονομία, Εμπόριο, Επενδύσεις Επιχειρηματικές Συνεργασίες»</a:t>
            </a:r>
            <a:r>
              <a:rPr lang="el-GR" sz="2400" dirty="0">
                <a:solidFill>
                  <a:srgbClr val="002060"/>
                </a:solidFill>
                <a:latin typeface="Times New Roman" pitchFamily="18" charset="0"/>
                <a:cs typeface="Times New Roman" pitchFamily="18" charset="0"/>
              </a:rPr>
              <a:t>, Καλαμάτα (νομός Μεσσηνίας), 9 Μαρτίου 2019.</a:t>
            </a:r>
            <a:r>
              <a:rPr lang="en-US" sz="2400" dirty="0">
                <a:solidFill>
                  <a:srgbClr val="002060"/>
                </a:solidFill>
                <a:latin typeface="Times New Roman" pitchFamily="18" charset="0"/>
                <a:cs typeface="Times New Roman" pitchFamily="18" charset="0"/>
              </a:rPr>
              <a:t> </a:t>
            </a: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endParaRPr lang="ru-RU" sz="2400" dirty="0">
              <a:solidFill>
                <a:srgbClr val="002060"/>
              </a:solidFill>
              <a:latin typeface="Times New Roman" pitchFamily="18" charset="0"/>
              <a:cs typeface="Times New Roman" pitchFamily="18" charset="0"/>
            </a:endParaRPr>
          </a:p>
        </p:txBody>
      </p:sp>
      <p:pic>
        <p:nvPicPr>
          <p:cNvPr id="10" name="Рисунок 9" descr="Безымянный.png"/>
          <p:cNvPicPr>
            <a:picLocks noChangeAspect="1"/>
          </p:cNvPicPr>
          <p:nvPr/>
        </p:nvPicPr>
        <p:blipFill>
          <a:blip r:embed="rId3" cstate="print"/>
          <a:stretch>
            <a:fillRect/>
          </a:stretch>
        </p:blipFill>
        <p:spPr>
          <a:xfrm>
            <a:off x="4214549" y="2023866"/>
            <a:ext cx="4411807" cy="3294894"/>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4400" y="224852"/>
            <a:ext cx="11127179" cy="4154984"/>
          </a:xfrm>
          <a:prstGeom prst="rect">
            <a:avLst/>
          </a:prstGeom>
        </p:spPr>
        <p:txBody>
          <a:bodyPr wrap="square">
            <a:spAutoFit/>
          </a:bodyPr>
          <a:lstStyle/>
          <a:p>
            <a:pPr lvl="0" algn="just">
              <a:spcAft>
                <a:spcPts val="0"/>
              </a:spcAft>
            </a:pPr>
            <a:r>
              <a:rPr lang="el-GR" sz="2400" dirty="0">
                <a:solidFill>
                  <a:srgbClr val="002060"/>
                </a:solidFill>
                <a:effectLst/>
                <a:latin typeface="Times New Roman" panose="02020603050405020304" pitchFamily="18" charset="0"/>
                <a:ea typeface="SimSun" panose="02010600030101010101" pitchFamily="2" charset="-122"/>
              </a:rPr>
              <a:t>Καλλιτεχνική βραδιά </a:t>
            </a:r>
            <a:r>
              <a:rPr lang="el-GR" sz="2400" b="1" dirty="0">
                <a:solidFill>
                  <a:srgbClr val="002060"/>
                </a:solidFill>
                <a:effectLst/>
                <a:latin typeface="Times New Roman" panose="02020603050405020304" pitchFamily="18" charset="0"/>
                <a:ea typeface="SimSun" panose="02010600030101010101" pitchFamily="2" charset="-122"/>
              </a:rPr>
              <a:t>«Μουσικό-Χορευτική Περιήγηση ανά την Ελλάδα»</a:t>
            </a:r>
            <a:r>
              <a:rPr lang="el-GR" sz="2400" dirty="0">
                <a:solidFill>
                  <a:srgbClr val="002060"/>
                </a:solidFill>
                <a:effectLst/>
                <a:latin typeface="Times New Roman" panose="02020603050405020304" pitchFamily="18" charset="0"/>
                <a:ea typeface="SimSun" panose="02010600030101010101" pitchFamily="2" charset="-122"/>
              </a:rPr>
              <a:t> </a:t>
            </a:r>
            <a:r>
              <a:rPr lang="el-GR" sz="2400" i="0" dirty="0">
                <a:solidFill>
                  <a:srgbClr val="002060"/>
                </a:solidFill>
                <a:effectLst/>
                <a:latin typeface="Times New Roman" panose="02020603050405020304" pitchFamily="18" charset="0"/>
                <a:ea typeface="SimSun" panose="02010600030101010101" pitchFamily="2" charset="-122"/>
              </a:rPr>
              <a:t>με</a:t>
            </a:r>
            <a:r>
              <a:rPr lang="el-GR" sz="2400" i="1" dirty="0">
                <a:solidFill>
                  <a:srgbClr val="002060"/>
                </a:solidFill>
                <a:effectLst/>
                <a:latin typeface="Times New Roman" panose="02020603050405020304" pitchFamily="18" charset="0"/>
                <a:ea typeface="SimSun" panose="02010600030101010101" pitchFamily="2" charset="-122"/>
              </a:rPr>
              <a:t> </a:t>
            </a:r>
            <a:r>
              <a:rPr lang="el-GR" sz="2400" dirty="0">
                <a:solidFill>
                  <a:srgbClr val="002060"/>
                </a:solidFill>
                <a:effectLst/>
                <a:latin typeface="Times New Roman" panose="02020603050405020304" pitchFamily="18" charset="0"/>
                <a:ea typeface="SimSun" panose="02010600030101010101" pitchFamily="2" charset="-122"/>
              </a:rPr>
              <a:t>32μελή</a:t>
            </a:r>
            <a:r>
              <a:rPr lang="en-US" sz="2400" dirty="0">
                <a:solidFill>
                  <a:srgbClr val="002060"/>
                </a:solidFill>
                <a:effectLst/>
                <a:latin typeface="Times New Roman" panose="02020603050405020304" pitchFamily="18" charset="0"/>
                <a:ea typeface="SimSun" panose="02010600030101010101" pitchFamily="2" charset="-122"/>
              </a:rPr>
              <a:t> </a:t>
            </a:r>
            <a:r>
              <a:rPr lang="el-GR" sz="2400" dirty="0">
                <a:solidFill>
                  <a:srgbClr val="002060"/>
                </a:solidFill>
                <a:effectLst/>
                <a:latin typeface="Times New Roman" panose="02020603050405020304" pitchFamily="18" charset="0"/>
                <a:ea typeface="SimSun" panose="02010600030101010101" pitchFamily="2" charset="-122"/>
              </a:rPr>
              <a:t>χορευτική ομάδα του </a:t>
            </a:r>
            <a:r>
              <a:rPr lang="el-GR" sz="2400" b="1" i="1" dirty="0">
                <a:solidFill>
                  <a:srgbClr val="002060"/>
                </a:solidFill>
                <a:effectLst/>
                <a:latin typeface="Times New Roman" panose="02020603050405020304" pitchFamily="18" charset="0"/>
                <a:ea typeface="SimSun" panose="02010600030101010101" pitchFamily="2" charset="-122"/>
              </a:rPr>
              <a:t>Λυκείου Ελληνίδων </a:t>
            </a:r>
            <a:r>
              <a:rPr lang="el-GR" sz="2400" dirty="0">
                <a:solidFill>
                  <a:srgbClr val="002060"/>
                </a:solidFill>
                <a:effectLst/>
                <a:latin typeface="Times New Roman" panose="02020603050405020304" pitchFamily="18" charset="0"/>
                <a:ea typeface="SimSun" panose="02010600030101010101" pitchFamily="2" charset="-122"/>
              </a:rPr>
              <a:t>(παράρτημα Καλαμάτας) συνοδευόμενη από το Δ.Σ. με επικεφαλής την πρόεδρο κα Βίκυ Καρέλια. Η συναυλία διοργανώθηκε από το Κέντρο Ελληνικού Πολιτισμού και από το Κρατικό Θέατρο Ιστορίας και Εθνογραφίας της Μόσχας στο πλαίσιο του Διεθνούς Φεστιβάλ Παραδοσιακού Θεάτρου «Ρωσικό Νησί». Οι διοργανωτές του φεστιβάλ βράβευσαν με δύο τιμητικά βραβεία το ΛΥΚΕΙΟ ΕΛΛΗΝΙΔΩΝ ΚΑΛΑΜΑΤΑΣ, «Για τις υπηρεσίες του στην τέχνη  της παραδοσιακής/λαϊκής  χορογραφίας» και «Για την επιμελή διατήρηση και διάσωση της ενότητας και πολυφωνίας της εθνικής παράδοσης», ενώ ειδική τιμητική πλακέτα επιδόθηκε στη διευθύντρια του Κ.Ε.Π. Δώρα Γιαννίτση για τη συμβολή της στον εμπλουτισμό του προγράμματος του φεστιβάλ </a:t>
            </a:r>
            <a:r>
              <a:rPr lang="el-GR" sz="2400" b="1" dirty="0">
                <a:solidFill>
                  <a:srgbClr val="002060"/>
                </a:solidFill>
                <a:effectLst/>
                <a:latin typeface="Times New Roman" panose="02020603050405020304" pitchFamily="18" charset="0"/>
                <a:ea typeface="SimSun" panose="02010600030101010101" pitchFamily="2" charset="-122"/>
              </a:rPr>
              <a:t>(09 Νοεμβρίου 2013).</a:t>
            </a:r>
            <a:endParaRPr lang="ru-RU" sz="2400" dirty="0">
              <a:effectLst/>
              <a:latin typeface="Times New Roman" panose="02020603050405020304" pitchFamily="18" charset="0"/>
              <a:ea typeface="SimSun" panose="02010600030101010101" pitchFamily="2" charset="-122"/>
            </a:endParaRPr>
          </a:p>
        </p:txBody>
      </p:sp>
      <p:pic>
        <p:nvPicPr>
          <p:cNvPr id="2050" name="Рисунок 5" descr="P10004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621" y="4494335"/>
            <a:ext cx="2723156" cy="202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Рисунок 4" descr="P10004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0052" y="4521129"/>
            <a:ext cx="2707575" cy="203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676"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5224" y="630879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6128" y="630879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096887"/>
      </p:ext>
    </p:extLst>
  </p:cSld>
  <p:clrMapOvr>
    <a:masterClrMapping/>
  </p:clrMapOvr>
  <p:transition spd="slow" advTm="500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6" name="Рисунок 5" descr="Безымянный 1.png"/>
          <p:cNvPicPr>
            <a:picLocks noChangeAspect="1"/>
          </p:cNvPicPr>
          <p:nvPr/>
        </p:nvPicPr>
        <p:blipFill>
          <a:blip r:embed="rId3" cstate="print"/>
          <a:stretch>
            <a:fillRect/>
          </a:stretch>
        </p:blipFill>
        <p:spPr>
          <a:xfrm>
            <a:off x="2758816" y="553192"/>
            <a:ext cx="6705224" cy="5026985"/>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9" name="Заголовок 8"/>
          <p:cNvSpPr>
            <a:spLocks noGrp="1"/>
          </p:cNvSpPr>
          <p:nvPr>
            <p:ph type="title"/>
          </p:nvPr>
        </p:nvSpPr>
        <p:spPr>
          <a:xfrm>
            <a:off x="1219200" y="624110"/>
            <a:ext cx="10285411" cy="5090890"/>
          </a:xfrm>
        </p:spPr>
        <p:txBody>
          <a:bodyPr>
            <a:normAutofit/>
          </a:bodyPr>
          <a:lstStyle/>
          <a:p>
            <a:pPr algn="just"/>
            <a:r>
              <a:rPr lang="el-GR" sz="2400" dirty="0">
                <a:solidFill>
                  <a:srgbClr val="002060"/>
                </a:solidFill>
                <a:latin typeface="Times New Roman" pitchFamily="18" charset="0"/>
                <a:cs typeface="Times New Roman" pitchFamily="18" charset="0"/>
              </a:rPr>
              <a:t>Συμμετοχή στο 5</a:t>
            </a:r>
            <a:r>
              <a:rPr lang="el-GR" sz="2400" baseline="30000" dirty="0">
                <a:solidFill>
                  <a:srgbClr val="002060"/>
                </a:solidFill>
                <a:latin typeface="Times New Roman" pitchFamily="18" charset="0"/>
                <a:cs typeface="Times New Roman" pitchFamily="18" charset="0"/>
              </a:rPr>
              <a:t>ο</a:t>
            </a:r>
            <a:r>
              <a:rPr lang="ru-RU" sz="2400" baseline="30000" dirty="0">
                <a:solidFill>
                  <a:srgbClr val="002060"/>
                </a:solidFill>
                <a:latin typeface="Times New Roman" pitchFamily="18" charset="0"/>
                <a:cs typeface="Times New Roman" pitchFamily="18" charset="0"/>
              </a:rPr>
              <a:t> </a:t>
            </a:r>
            <a:r>
              <a:rPr lang="el-GR" sz="2400" dirty="0">
                <a:solidFill>
                  <a:srgbClr val="002060"/>
                </a:solidFill>
                <a:latin typeface="Times New Roman" pitchFamily="18" charset="0"/>
                <a:cs typeface="Times New Roman" pitchFamily="18" charset="0"/>
              </a:rPr>
              <a:t>Διεθνές Συνέδριο «</a:t>
            </a:r>
            <a:r>
              <a:rPr lang="el-GR" sz="2400" b="1" i="1" u="sng" dirty="0">
                <a:solidFill>
                  <a:srgbClr val="002060"/>
                </a:solidFill>
                <a:latin typeface="Times New Roman" pitchFamily="18" charset="0"/>
                <a:cs typeface="Times New Roman" pitchFamily="18" charset="0"/>
              </a:rPr>
              <a:t>Πολιτιστική Κληρονομιά και Αειφόρος Ανάπτυξη</a:t>
            </a:r>
            <a:r>
              <a:rPr lang="el-GR" sz="2400" dirty="0">
                <a:solidFill>
                  <a:srgbClr val="002060"/>
                </a:solidFill>
                <a:latin typeface="Times New Roman" pitchFamily="18" charset="0"/>
                <a:cs typeface="Times New Roman" pitchFamily="18" charset="0"/>
              </a:rPr>
              <a:t>»</a:t>
            </a:r>
            <a:r>
              <a:rPr lang="el-GR" sz="2400" b="1" dirty="0">
                <a:solidFill>
                  <a:srgbClr val="002060"/>
                </a:solidFill>
                <a:latin typeface="Times New Roman" pitchFamily="18" charset="0"/>
                <a:cs typeface="Times New Roman" pitchFamily="18" charset="0"/>
              </a:rPr>
              <a:t>, </a:t>
            </a:r>
            <a:r>
              <a:rPr lang="el-GR" sz="2400" dirty="0">
                <a:solidFill>
                  <a:srgbClr val="002060"/>
                </a:solidFill>
                <a:latin typeface="Times New Roman" pitchFamily="18" charset="0"/>
                <a:cs typeface="Times New Roman" pitchFamily="18" charset="0"/>
              </a:rPr>
              <a:t>Μανιατάκειον Ίδρυμα</a:t>
            </a:r>
            <a:r>
              <a:rPr lang="el-GR" sz="2400" b="1" dirty="0">
                <a:solidFill>
                  <a:srgbClr val="002060"/>
                </a:solidFill>
                <a:latin typeface="Times New Roman" pitchFamily="18" charset="0"/>
                <a:cs typeface="Times New Roman" pitchFamily="18" charset="0"/>
              </a:rPr>
              <a:t> </a:t>
            </a:r>
            <a:r>
              <a:rPr lang="el-GR" sz="2400" dirty="0">
                <a:solidFill>
                  <a:srgbClr val="002060"/>
                </a:solidFill>
                <a:latin typeface="Times New Roman" pitchFamily="18" charset="0"/>
                <a:cs typeface="Times New Roman" pitchFamily="18" charset="0"/>
              </a:rPr>
              <a:t>στην Κορώνη Μεσσηνίας, 18 Ιουλίου 2019. </a:t>
            </a: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endParaRPr lang="ru-RU" sz="2400" dirty="0">
              <a:solidFill>
                <a:srgbClr val="002060"/>
              </a:solidFill>
              <a:latin typeface="Times New Roman" pitchFamily="18" charset="0"/>
              <a:cs typeface="Times New Roman" pitchFamily="18" charset="0"/>
            </a:endParaRPr>
          </a:p>
        </p:txBody>
      </p:sp>
      <p:pic>
        <p:nvPicPr>
          <p:cNvPr id="10" name="Рисунок 9" descr="Безымянный 2.png"/>
          <p:cNvPicPr>
            <a:picLocks noChangeAspect="1"/>
          </p:cNvPicPr>
          <p:nvPr/>
        </p:nvPicPr>
        <p:blipFill>
          <a:blip r:embed="rId3" cstate="print"/>
          <a:stretch>
            <a:fillRect/>
          </a:stretch>
        </p:blipFill>
        <p:spPr>
          <a:xfrm>
            <a:off x="3557116" y="1907106"/>
            <a:ext cx="5617364" cy="3739628"/>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6" name="Рисунок 5" descr="Безымянный 3.png"/>
          <p:cNvPicPr>
            <a:picLocks noChangeAspect="1"/>
          </p:cNvPicPr>
          <p:nvPr/>
        </p:nvPicPr>
        <p:blipFill>
          <a:blip r:embed="rId3" cstate="print"/>
          <a:stretch>
            <a:fillRect/>
          </a:stretch>
        </p:blipFill>
        <p:spPr>
          <a:xfrm>
            <a:off x="1550114" y="1219200"/>
            <a:ext cx="9556036" cy="3109141"/>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6" name="Рисунок 5" descr="Безымянный 4.png"/>
          <p:cNvPicPr>
            <a:picLocks noChangeAspect="1"/>
          </p:cNvPicPr>
          <p:nvPr/>
        </p:nvPicPr>
        <p:blipFill>
          <a:blip r:embed="rId3" cstate="print"/>
          <a:stretch>
            <a:fillRect/>
          </a:stretch>
        </p:blipFill>
        <p:spPr>
          <a:xfrm>
            <a:off x="2686503" y="561638"/>
            <a:ext cx="7154274" cy="4820323"/>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415772"/>
          </a:xfrm>
          <a:prstGeom prst="rect">
            <a:avLst/>
          </a:prstGeom>
        </p:spPr>
        <p:txBody>
          <a:bodyPr wrap="square">
            <a:spAutoFit/>
          </a:bodyPr>
          <a:lstStyle/>
          <a:p>
            <a:pPr algn="ctr"/>
            <a:r>
              <a:rPr lang="el-GR" sz="2400" dirty="0">
                <a:solidFill>
                  <a:srgbClr val="002060"/>
                </a:solidFill>
                <a:latin typeface="Times New Roman" panose="02020603050405020304" pitchFamily="18" charset="0"/>
                <a:ea typeface="SimSun" panose="02010600030101010101" pitchFamily="2" charset="-122"/>
              </a:rPr>
              <a:t>Διάλεξη της δ/</a:t>
            </a:r>
            <a:r>
              <a:rPr lang="el-GR" sz="2400" dirty="0" err="1">
                <a:solidFill>
                  <a:srgbClr val="002060"/>
                </a:solidFill>
                <a:latin typeface="Times New Roman" panose="02020603050405020304" pitchFamily="18" charset="0"/>
                <a:ea typeface="SimSun" panose="02010600030101010101" pitchFamily="2" charset="-122"/>
              </a:rPr>
              <a:t>ντριας</a:t>
            </a:r>
            <a:r>
              <a:rPr lang="el-GR" sz="2400" dirty="0">
                <a:solidFill>
                  <a:srgbClr val="002060"/>
                </a:solidFill>
                <a:latin typeface="Times New Roman" panose="02020603050405020304" pitchFamily="18" charset="0"/>
                <a:ea typeface="SimSun" panose="02010600030101010101" pitchFamily="2" charset="-122"/>
              </a:rPr>
              <a:t> του </a:t>
            </a:r>
            <a:r>
              <a:rPr lang="el-GR" sz="2400" dirty="0" err="1">
                <a:solidFill>
                  <a:srgbClr val="002060"/>
                </a:solidFill>
                <a:latin typeface="Times New Roman" panose="02020603050405020304" pitchFamily="18" charset="0"/>
                <a:ea typeface="SimSun" panose="02010600030101010101" pitchFamily="2" charset="-122"/>
              </a:rPr>
              <a:t>Μέντρου</a:t>
            </a:r>
            <a:r>
              <a:rPr lang="el-GR" sz="2400" dirty="0">
                <a:solidFill>
                  <a:srgbClr val="002060"/>
                </a:solidFill>
                <a:latin typeface="Times New Roman" panose="02020603050405020304" pitchFamily="18" charset="0"/>
                <a:ea typeface="SimSun" panose="02010600030101010101" pitchFamily="2" charset="-122"/>
              </a:rPr>
              <a:t> Ελληνικού Πολιτισμού - Κ.Ε.Π. Δώρας </a:t>
            </a:r>
            <a:r>
              <a:rPr lang="el-GR" sz="2400" dirty="0" err="1">
                <a:solidFill>
                  <a:srgbClr val="002060"/>
                </a:solidFill>
                <a:latin typeface="Times New Roman" panose="02020603050405020304" pitchFamily="18" charset="0"/>
                <a:ea typeface="SimSun" panose="02010600030101010101" pitchFamily="2" charset="-122"/>
              </a:rPr>
              <a:t>Γιαννίτση</a:t>
            </a:r>
            <a:r>
              <a:rPr lang="el-GR" sz="2400" dirty="0">
                <a:solidFill>
                  <a:srgbClr val="002060"/>
                </a:solidFill>
                <a:latin typeface="Times New Roman" panose="02020603050405020304" pitchFamily="18" charset="0"/>
                <a:ea typeface="SimSun" panose="02010600030101010101" pitchFamily="2" charset="-122"/>
              </a:rPr>
              <a:t> για τα μέλη της Μεσσηνιακής </a:t>
            </a:r>
            <a:r>
              <a:rPr lang="el-GR" sz="2400" dirty="0" err="1">
                <a:solidFill>
                  <a:srgbClr val="002060"/>
                </a:solidFill>
                <a:latin typeface="Times New Roman" panose="02020603050405020304" pitchFamily="18" charset="0"/>
                <a:ea typeface="SimSun" panose="02010600030101010101" pitchFamily="2" charset="-122"/>
              </a:rPr>
              <a:t>Αμφικτυονίας</a:t>
            </a:r>
            <a:r>
              <a:rPr lang="el-GR" sz="2400" dirty="0">
                <a:solidFill>
                  <a:srgbClr val="002060"/>
                </a:solidFill>
                <a:latin typeface="Times New Roman" panose="02020603050405020304" pitchFamily="18" charset="0"/>
                <a:ea typeface="SimSun" panose="02010600030101010101" pitchFamily="2" charset="-122"/>
              </a:rPr>
              <a:t>  </a:t>
            </a:r>
            <a:r>
              <a:rPr lang="ru-RU" sz="2400" dirty="0">
                <a:solidFill>
                  <a:srgbClr val="002060"/>
                </a:solidFill>
                <a:latin typeface="Times New Roman" panose="02020603050405020304" pitchFamily="18" charset="0"/>
                <a:ea typeface="SimSun" panose="02010600030101010101" pitchFamily="2" charset="-122"/>
              </a:rPr>
              <a:t> </a:t>
            </a:r>
            <a:r>
              <a:rPr lang="ru-RU" sz="2000" dirty="0">
                <a:solidFill>
                  <a:srgbClr val="000099"/>
                </a:solidFill>
                <a:effectLst/>
                <a:latin typeface="Times New Roman" panose="02020603050405020304" pitchFamily="18" charset="0"/>
                <a:ea typeface="Times New Roman" panose="02020603050405020304" pitchFamily="18" charset="0"/>
              </a:rPr>
              <a:t>«</a:t>
            </a:r>
            <a:r>
              <a:rPr lang="el-GR" sz="1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200 Χρόνια από την Ελληνική Επανάσταση. Πριν, κατά τη διάρκεια και μετά το 1821. Ο εθνικοαπελευθερωτικός αγώνας των Ελλήνων στον καθρέπτη της ρωσικής ποίησης και στα απομνημονεύματα των Ρώσων περιηγητών</a:t>
            </a:r>
            <a:r>
              <a:rPr lang="el-GR" sz="18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18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solidFill>
                  <a:srgbClr val="000099"/>
                </a:solidFill>
                <a:effectLst/>
                <a:latin typeface="Times New Roman" panose="02020603050405020304" pitchFamily="18" charset="0"/>
                <a:ea typeface="Times New Roman" panose="02020603050405020304" pitchFamily="18" charset="0"/>
              </a:rPr>
              <a:t>4 </a:t>
            </a:r>
            <a:r>
              <a:rPr lang="el-GR" sz="2000" dirty="0">
                <a:solidFill>
                  <a:srgbClr val="000099"/>
                </a:solidFill>
                <a:effectLst/>
                <a:latin typeface="Times New Roman" panose="02020603050405020304" pitchFamily="18" charset="0"/>
                <a:ea typeface="Times New Roman" panose="02020603050405020304" pitchFamily="18" charset="0"/>
              </a:rPr>
              <a:t>Μαρτίου</a:t>
            </a:r>
            <a:r>
              <a:rPr lang="ru-RU" sz="2000" dirty="0">
                <a:solidFill>
                  <a:srgbClr val="000099"/>
                </a:solidFill>
                <a:effectLst/>
                <a:latin typeface="Times New Roman" panose="02020603050405020304" pitchFamily="18" charset="0"/>
                <a:ea typeface="Times New Roman" panose="02020603050405020304" pitchFamily="18" charset="0"/>
              </a:rPr>
              <a:t> 2021.</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78">
            <a:extLst>
              <a:ext uri="{FF2B5EF4-FFF2-40B4-BE49-F238E27FC236}">
                <a16:creationId xmlns:a16="http://schemas.microsoft.com/office/drawing/2014/main" id="{8AA5585C-1E9B-4A3E-6088-1AC8C5E1D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18" y="1725955"/>
            <a:ext cx="5052480" cy="298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Рисунок 1">
            <a:extLst>
              <a:ext uri="{FF2B5EF4-FFF2-40B4-BE49-F238E27FC236}">
                <a16:creationId xmlns:a16="http://schemas.microsoft.com/office/drawing/2014/main" id="{060E537A-AE74-0FD0-8261-3228ED94E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18" y="4737789"/>
            <a:ext cx="3591672" cy="199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611CE169-DB76-85C6-10BC-97A9526B0E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7498" y="1725955"/>
            <a:ext cx="35941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1879E65B-4865-103B-4E34-69A2263E5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6223" y="1723841"/>
            <a:ext cx="23241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0218852F-7D13-4C60-09F1-D5B107780E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7498" y="4424705"/>
            <a:ext cx="27305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6DF0B953-A30A-1FBF-10DC-D3BF097F49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9170" y="3299557"/>
            <a:ext cx="28638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69979"/>
      </p:ext>
    </p:extLst>
  </p:cSld>
  <p:clrMapOvr>
    <a:masterClrMapping/>
  </p:clrMapOvr>
  <p:transition spd="slow" advTm="500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477328"/>
          </a:xfrm>
          <a:prstGeom prst="rect">
            <a:avLst/>
          </a:prstGeom>
        </p:spPr>
        <p:txBody>
          <a:bodyPr wrap="square">
            <a:spAutoFit/>
          </a:bodyPr>
          <a:lstStyle/>
          <a:p>
            <a:pPr algn="ctr">
              <a:spcAft>
                <a:spcPts val="0"/>
              </a:spcAft>
            </a:pPr>
            <a:r>
              <a:rPr lang="el-GR" sz="2400" dirty="0">
                <a:solidFill>
                  <a:srgbClr val="002060"/>
                </a:solidFill>
                <a:latin typeface="Times New Roman" panose="02020603050405020304" pitchFamily="18" charset="0"/>
                <a:ea typeface="SimSun" panose="02010600030101010101" pitchFamily="2" charset="-122"/>
              </a:rPr>
              <a:t>Παρουσίαση του βιβλίου της δ/</a:t>
            </a:r>
            <a:r>
              <a:rPr lang="el-GR" sz="2400" dirty="0" err="1">
                <a:solidFill>
                  <a:srgbClr val="002060"/>
                </a:solidFill>
                <a:latin typeface="Times New Roman" panose="02020603050405020304" pitchFamily="18" charset="0"/>
                <a:ea typeface="SimSun" panose="02010600030101010101" pitchFamily="2" charset="-122"/>
              </a:rPr>
              <a:t>ντριας</a:t>
            </a:r>
            <a:r>
              <a:rPr lang="el-GR" sz="2400" dirty="0">
                <a:solidFill>
                  <a:srgbClr val="002060"/>
                </a:solidFill>
                <a:latin typeface="Times New Roman" panose="02020603050405020304" pitchFamily="18" charset="0"/>
                <a:ea typeface="SimSun" panose="02010600030101010101" pitchFamily="2" charset="-122"/>
              </a:rPr>
              <a:t> του Κ.Ε.Π. Δώρας </a:t>
            </a:r>
            <a:r>
              <a:rPr lang="el-GR" sz="2400" dirty="0" err="1">
                <a:solidFill>
                  <a:srgbClr val="002060"/>
                </a:solidFill>
                <a:latin typeface="Times New Roman" panose="02020603050405020304" pitchFamily="18" charset="0"/>
                <a:ea typeface="SimSun" panose="02010600030101010101" pitchFamily="2" charset="-122"/>
              </a:rPr>
              <a:t>Γιαννίτση</a:t>
            </a:r>
            <a:r>
              <a:rPr lang="ru-RU" sz="2400" dirty="0">
                <a:solidFill>
                  <a:srgbClr val="002060"/>
                </a:solidFill>
                <a:latin typeface="Times New Roman" panose="02020603050405020304" pitchFamily="18" charset="0"/>
                <a:ea typeface="SimSun" panose="02010600030101010101" pitchFamily="2" charset="-122"/>
              </a:rPr>
              <a:t> </a:t>
            </a:r>
            <a:r>
              <a:rPr lang="ru-RU" sz="2200" b="1" i="1" dirty="0">
                <a:solidFill>
                  <a:srgbClr val="C00000"/>
                </a:solidFill>
                <a:latin typeface="Times New Roman" panose="02020603050405020304" pitchFamily="18" charset="0"/>
                <a:cs typeface="Times New Roman" panose="02020603050405020304" pitchFamily="18" charset="0"/>
              </a:rPr>
              <a:t>«</a:t>
            </a:r>
            <a:r>
              <a:rPr lang="el-GR" sz="2200" b="1" i="1" dirty="0">
                <a:solidFill>
                  <a:srgbClr val="C00000"/>
                </a:solidFill>
                <a:latin typeface="Times New Roman" panose="02020603050405020304" pitchFamily="18" charset="0"/>
                <a:cs typeface="Times New Roman" panose="02020603050405020304" pitchFamily="18" charset="0"/>
              </a:rPr>
              <a:t>200 χρόνια της Εθνικοαπελευθερωτικής Επανάστασης των Ελλήνων του 1821</a:t>
            </a:r>
            <a:r>
              <a:rPr lang="ru-RU" sz="2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οργάνωση, χρηματοδότηση έκδοσης</a:t>
            </a:r>
            <a:r>
              <a:rPr lang="el-GR" sz="2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Μεσσηνιακή </a:t>
            </a:r>
            <a:r>
              <a:rPr lang="el-GR" sz="2200" b="1"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Αμφικτυονία</a:t>
            </a:r>
            <a:r>
              <a:rPr lang="el-GR" sz="2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με την ευκαιρία των 200 ετών της Ελληνικής Επανάστασης</a:t>
            </a:r>
            <a:r>
              <a:rPr lang="ru-RU" sz="2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2200"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Πύλος</a:t>
            </a:r>
            <a:r>
              <a:rPr lang="en-US"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2200"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Ναυαρίνο</a:t>
            </a:r>
            <a:r>
              <a:rPr lang="ru-RU" sz="2200"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20 </a:t>
            </a:r>
            <a:r>
              <a:rPr lang="el-GR" sz="2200"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Ιουλίου</a:t>
            </a:r>
            <a:r>
              <a:rPr lang="ru-RU"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2021.</a:t>
            </a:r>
            <a:endParaRPr lang="ru-RU" sz="2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a:spLocks noChangeArrowheads="1"/>
          </p:cNvSpPr>
          <p:nvPr/>
        </p:nvSpPr>
        <p:spPr bwMode="auto">
          <a:xfrm flipV="1">
            <a:off x="696549" y="3274859"/>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0133" y="6049595"/>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4659" y="6245577"/>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0CCA9294-ED57-9280-FE70-ABC01D5C1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2147553"/>
            <a:ext cx="5202723" cy="390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BF73F758-BA28-5CA9-2103-96A8F722C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925" y="2231368"/>
            <a:ext cx="26130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695C88E8-8267-8C16-1709-27A2313723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6872" y="2208539"/>
            <a:ext cx="26781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08309"/>
      </p:ext>
    </p:extLst>
  </p:cSld>
  <p:clrMapOvr>
    <a:masterClrMapping/>
  </p:clrMapOvr>
  <p:transition spd="slow" advTm="5000">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4" name="Picture 280">
            <a:extLst>
              <a:ext uri="{FF2B5EF4-FFF2-40B4-BE49-F238E27FC236}">
                <a16:creationId xmlns:a16="http://schemas.microsoft.com/office/drawing/2014/main" id="{C21F8D15-4C58-A5D0-C403-96B82B150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99" y="260350"/>
            <a:ext cx="45720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Рисунок 64" descr="http://www.crossed-flag-pins.com/Friendship-Pins/Russia/Flag-Pins-Russia-Greece.jpg">
            <a:extLst>
              <a:ext uri="{FF2B5EF4-FFF2-40B4-BE49-F238E27FC236}">
                <a16:creationId xmlns:a16="http://schemas.microsoft.com/office/drawing/2014/main" id="{68CF5F08-4C5F-4350-50C1-D01EB774AB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920" y="5311149"/>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Рисунок 64" descr="http://www.crossed-flag-pins.com/Friendship-Pins/Russia/Flag-Pins-Russia-Greece.jpg">
            <a:extLst>
              <a:ext uri="{FF2B5EF4-FFF2-40B4-BE49-F238E27FC236}">
                <a16:creationId xmlns:a16="http://schemas.microsoft.com/office/drawing/2014/main" id="{AFC162FE-EE8B-FC18-87ED-FD8ED60B22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0011" y="5605043"/>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Рисунок 64" descr="http://www.crossed-flag-pins.com/Friendship-Pins/Russia/Flag-Pins-Russia-Greece.jpg">
            <a:extLst>
              <a:ext uri="{FF2B5EF4-FFF2-40B4-BE49-F238E27FC236}">
                <a16:creationId xmlns:a16="http://schemas.microsoft.com/office/drawing/2014/main" id="{E496C15F-5E1F-2196-3335-2AFE47CD59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5470" y="5284369"/>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5" name="Picture 281">
            <a:extLst>
              <a:ext uri="{FF2B5EF4-FFF2-40B4-BE49-F238E27FC236}">
                <a16:creationId xmlns:a16="http://schemas.microsoft.com/office/drawing/2014/main" id="{604DBC05-1590-24AA-450D-B20AC2F97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7313" y="70802"/>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6" name="Picture 282">
            <a:extLst>
              <a:ext uri="{FF2B5EF4-FFF2-40B4-BE49-F238E27FC236}">
                <a16:creationId xmlns:a16="http://schemas.microsoft.com/office/drawing/2014/main" id="{05CB34C9-450D-472E-30DE-A79F32145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1561" y="3263900"/>
            <a:ext cx="4697730" cy="352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7" name="Picture 283">
            <a:extLst>
              <a:ext uri="{FF2B5EF4-FFF2-40B4-BE49-F238E27FC236}">
                <a16:creationId xmlns:a16="http://schemas.microsoft.com/office/drawing/2014/main" id="{E13F35CB-33BE-DCF0-DDAA-7B2778AD0B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741" y="3235716"/>
            <a:ext cx="43307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8" name="Picture 284">
            <a:extLst>
              <a:ext uri="{FF2B5EF4-FFF2-40B4-BE49-F238E27FC236}">
                <a16:creationId xmlns:a16="http://schemas.microsoft.com/office/drawing/2014/main" id="{4341E3F4-602B-F18E-B5BC-313F49B209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1744" y="260350"/>
            <a:ext cx="452755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Рисунок 288">
            <a:extLst>
              <a:ext uri="{FF2B5EF4-FFF2-40B4-BE49-F238E27FC236}">
                <a16:creationId xmlns:a16="http://schemas.microsoft.com/office/drawing/2014/main" id="{7E185A82-BE02-43D6-72C6-0FA66C15A0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3920" y="6091912"/>
            <a:ext cx="2171560" cy="815407"/>
          </a:xfrm>
          <a:prstGeom prst="rect">
            <a:avLst/>
          </a:prstGeom>
        </p:spPr>
      </p:pic>
    </p:spTree>
    <p:extLst>
      <p:ext uri="{BB962C8B-B14F-4D97-AF65-F5344CB8AC3E}">
        <p14:creationId xmlns:p14="http://schemas.microsoft.com/office/powerpoint/2010/main" val="2439575427"/>
      </p:ext>
    </p:extLst>
  </p:cSld>
  <p:clrMapOvr>
    <a:masterClrMapping/>
  </p:clrMapOvr>
  <p:transition spd="slow" advTm="5000">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Рисунок 64" descr="http://www.crossed-flag-pins.com/Friendship-Pins/Russia/Flag-Pins-Russia-Greece.jpg">
            <a:extLst>
              <a:ext uri="{FF2B5EF4-FFF2-40B4-BE49-F238E27FC236}">
                <a16:creationId xmlns:a16="http://schemas.microsoft.com/office/drawing/2014/main" id="{68CF5F08-4C5F-4350-50C1-D01EB774AB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2516" y="5695606"/>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Рисунок 64" descr="http://www.crossed-flag-pins.com/Friendship-Pins/Russia/Flag-Pins-Russia-Greece.jpg">
            <a:extLst>
              <a:ext uri="{FF2B5EF4-FFF2-40B4-BE49-F238E27FC236}">
                <a16:creationId xmlns:a16="http://schemas.microsoft.com/office/drawing/2014/main" id="{AFC162FE-EE8B-FC18-87ED-FD8ED60B22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169" y="5925717"/>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Рисунок 64" descr="http://www.crossed-flag-pins.com/Friendship-Pins/Russia/Flag-Pins-Russia-Greece.jpg">
            <a:extLst>
              <a:ext uri="{FF2B5EF4-FFF2-40B4-BE49-F238E27FC236}">
                <a16:creationId xmlns:a16="http://schemas.microsoft.com/office/drawing/2014/main" id="{E496C15F-5E1F-2196-3335-2AFE47CD59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32" y="5695606"/>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a:extLst>
              <a:ext uri="{FF2B5EF4-FFF2-40B4-BE49-F238E27FC236}">
                <a16:creationId xmlns:a16="http://schemas.microsoft.com/office/drawing/2014/main" id="{43211321-6D1B-C456-B90A-E5824EF27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239" y="117121"/>
            <a:ext cx="4252277" cy="313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18B8D330-103A-B680-21A8-AD3AD9331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9723" y="125411"/>
            <a:ext cx="4252277" cy="317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5">
            <a:extLst>
              <a:ext uri="{FF2B5EF4-FFF2-40B4-BE49-F238E27FC236}">
                <a16:creationId xmlns:a16="http://schemas.microsoft.com/office/drawing/2014/main" id="{EBCF5567-AE63-9F18-E085-987EAB28375A}"/>
              </a:ext>
            </a:extLst>
          </p:cNvPr>
          <p:cNvSpPr>
            <a:spLocks noChangeArrowheads="1"/>
          </p:cNvSpPr>
          <p:nvPr/>
        </p:nvSpPr>
        <p:spPr bwMode="auto">
          <a:xfrm>
            <a:off x="900239" y="32505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4100" name="Picture 4">
            <a:extLst>
              <a:ext uri="{FF2B5EF4-FFF2-40B4-BE49-F238E27FC236}">
                <a16:creationId xmlns:a16="http://schemas.microsoft.com/office/drawing/2014/main" id="{4843E975-49C5-3048-AA5F-0AEB9775DE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9068" y="3552823"/>
            <a:ext cx="2324688" cy="31004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D519F75-2FAA-76D9-3573-83486436D1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3283" y="117121"/>
            <a:ext cx="2585672" cy="344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Рисунок 14">
            <a:extLst>
              <a:ext uri="{FF2B5EF4-FFF2-40B4-BE49-F238E27FC236}">
                <a16:creationId xmlns:a16="http://schemas.microsoft.com/office/drawing/2014/main" id="{9C72E0E7-574B-4F61-CE11-D85862EC63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pic>
        <p:nvPicPr>
          <p:cNvPr id="4104" name="Picture 8">
            <a:extLst>
              <a:ext uri="{FF2B5EF4-FFF2-40B4-BE49-F238E27FC236}">
                <a16:creationId xmlns:a16="http://schemas.microsoft.com/office/drawing/2014/main" id="{C9999019-3E8B-7A91-EC1D-BADD5A20F1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179" y="3250569"/>
            <a:ext cx="4039870" cy="302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147633"/>
      </p:ext>
    </p:extLst>
  </p:cSld>
  <p:clrMapOvr>
    <a:masterClrMapping/>
  </p:clrMapOvr>
  <p:transition spd="slow" advTm="5000">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200329"/>
          </a:xfrm>
          <a:prstGeom prst="rect">
            <a:avLst/>
          </a:prstGeom>
        </p:spPr>
        <p:txBody>
          <a:bodyPr wrap="square">
            <a:spAutoFit/>
          </a:bodyPr>
          <a:lstStyle/>
          <a:p>
            <a:pPr algn="ctr">
              <a:spcAft>
                <a:spcPts val="0"/>
              </a:spcAft>
            </a:pPr>
            <a:r>
              <a:rPr lang="el-GR" sz="1800" dirty="0">
                <a:solidFill>
                  <a:srgbClr val="000099"/>
                </a:solidFill>
                <a:effectLst/>
                <a:latin typeface="Times New Roman" panose="02020603050405020304" pitchFamily="18" charset="0"/>
                <a:ea typeface="Calibri" panose="020F0502020204030204" pitchFamily="34" charset="0"/>
              </a:rPr>
              <a:t>Σάββατο, </a:t>
            </a:r>
            <a:r>
              <a:rPr lang="ru-RU" sz="1800" dirty="0">
                <a:solidFill>
                  <a:srgbClr val="000099"/>
                </a:solidFill>
                <a:effectLst/>
                <a:latin typeface="Times New Roman" panose="02020603050405020304" pitchFamily="18" charset="0"/>
                <a:ea typeface="Calibri" panose="020F0502020204030204" pitchFamily="34" charset="0"/>
              </a:rPr>
              <a:t>28 </a:t>
            </a:r>
            <a:r>
              <a:rPr lang="el-GR" sz="1800" dirty="0">
                <a:solidFill>
                  <a:srgbClr val="000099"/>
                </a:solidFill>
                <a:effectLst/>
                <a:latin typeface="Times New Roman" panose="02020603050405020304" pitchFamily="18" charset="0"/>
                <a:ea typeface="Calibri" panose="020F0502020204030204" pitchFamily="34" charset="0"/>
              </a:rPr>
              <a:t>Αυγούστου</a:t>
            </a:r>
            <a:r>
              <a:rPr lang="ru-RU" sz="1800" dirty="0">
                <a:solidFill>
                  <a:srgbClr val="000099"/>
                </a:solidFill>
                <a:effectLst/>
                <a:latin typeface="Times New Roman" panose="02020603050405020304" pitchFamily="18" charset="0"/>
                <a:ea typeface="Calibri" panose="020F0502020204030204" pitchFamily="34" charset="0"/>
              </a:rPr>
              <a:t> 2021, </a:t>
            </a:r>
            <a:r>
              <a:rPr lang="el-GR" sz="1800" dirty="0" err="1">
                <a:solidFill>
                  <a:srgbClr val="000099"/>
                </a:solidFill>
                <a:effectLst/>
                <a:latin typeface="Times New Roman" panose="02020603050405020304" pitchFamily="18" charset="0"/>
                <a:ea typeface="Calibri" panose="020F0502020204030204" pitchFamily="34" charset="0"/>
              </a:rPr>
              <a:t>Ναυαρίνο</a:t>
            </a:r>
            <a:r>
              <a:rPr lang="el-GR" dirty="0" err="1">
                <a:solidFill>
                  <a:srgbClr val="000099"/>
                </a:solidFill>
                <a:latin typeface="Times New Roman" panose="02020603050405020304" pitchFamily="18" charset="0"/>
                <a:ea typeface="Calibri" panose="020F0502020204030204" pitchFamily="34" charset="0"/>
              </a:rPr>
              <a:t>-Πύλος</a:t>
            </a:r>
            <a:r>
              <a:rPr lang="el-GR" dirty="0">
                <a:solidFill>
                  <a:srgbClr val="000099"/>
                </a:solidFill>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Calibri" panose="020F0502020204030204" pitchFamily="34" charset="0"/>
              </a:rPr>
              <a:t>14</a:t>
            </a:r>
            <a:r>
              <a:rPr lang="el-GR" sz="1800" baseline="30000" dirty="0">
                <a:solidFill>
                  <a:srgbClr val="000099"/>
                </a:solidFill>
                <a:effectLst/>
                <a:latin typeface="Times New Roman" panose="02020603050405020304" pitchFamily="18" charset="0"/>
                <a:ea typeface="Calibri" panose="020F0502020204030204" pitchFamily="34" charset="0"/>
              </a:rPr>
              <a:t>Ο</a:t>
            </a:r>
            <a:r>
              <a:rPr lang="el-GR" sz="1800" dirty="0">
                <a:solidFill>
                  <a:srgbClr val="000099"/>
                </a:solidFill>
                <a:effectLst/>
                <a:latin typeface="Times New Roman" panose="02020603050405020304" pitchFamily="18" charset="0"/>
                <a:ea typeface="Calibri" panose="020F0502020204030204" pitchFamily="34" charset="0"/>
              </a:rPr>
              <a:t> Τακτικό Συνέδριο και Γενική Συνέλευση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Με τη συμμετοχή και ευλογία του Μητροπολίτη Μεσσηνίας κ.κ. Χρυσοστόμου, με τη συμμετοχή του προέδρου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δημάρχου Καλαμάτας Θανάση Βασιλόπουλου, των απανταχού </a:t>
            </a:r>
            <a:r>
              <a:rPr lang="el-GR" sz="1800" dirty="0" err="1">
                <a:solidFill>
                  <a:srgbClr val="000099"/>
                </a:solidFill>
                <a:effectLst/>
                <a:latin typeface="Times New Roman" panose="02020603050405020304" pitchFamily="18" charset="0"/>
                <a:ea typeface="Calibri" panose="020F0502020204030204" pitchFamily="34" charset="0"/>
              </a:rPr>
              <a:t>Μεσσηνίων</a:t>
            </a:r>
            <a:r>
              <a:rPr lang="el-GR" sz="1800" dirty="0">
                <a:solidFill>
                  <a:srgbClr val="000099"/>
                </a:solidFill>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l-GR" sz="1800" b="1" dirty="0" err="1">
                <a:solidFill>
                  <a:srgbClr val="0000FF"/>
                </a:solidFill>
                <a:effectLst/>
                <a:latin typeface="Times New Roman" panose="02020603050405020304" pitchFamily="18" charset="0"/>
                <a:ea typeface="Calibri" panose="020F0502020204030204" pitchFamily="34" charset="0"/>
              </a:rPr>
              <a:t>https</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amfiktyonia</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gr</a:t>
            </a:r>
            <a:r>
              <a:rPr lang="ru-RU" sz="1800" b="1" dirty="0">
                <a:solidFill>
                  <a:srgbClr val="0000FF"/>
                </a:solidFill>
                <a:effectLst/>
                <a:latin typeface="Times New Roman" panose="02020603050405020304" pitchFamily="18" charset="0"/>
                <a:ea typeface="Calibri" panose="020F0502020204030204" pitchFamily="34" charset="0"/>
              </a:rPr>
              <a:t>/</a:t>
            </a:r>
            <a:r>
              <a:rPr lang="ru-RU" sz="1800" b="1" dirty="0">
                <a:solidFill>
                  <a:srgbClr val="000099"/>
                </a:solidFill>
                <a:effectLst/>
                <a:latin typeface="Times New Roman" panose="02020603050405020304" pitchFamily="18" charset="0"/>
                <a:ea typeface="Calibri" panose="020F0502020204030204" pitchFamily="34"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3753152" y="4620100"/>
            <a:ext cx="21244473" cy="5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D0F03637-FEB1-7348-9B4C-B4EE8D26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882" y="5830774"/>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a:extLst>
              <a:ext uri="{FF2B5EF4-FFF2-40B4-BE49-F238E27FC236}">
                <a16:creationId xmlns:a16="http://schemas.microsoft.com/office/drawing/2014/main" id="{475FB2AE-DE2B-CAE1-E77E-65845399B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629" y="1572999"/>
            <a:ext cx="6144234" cy="46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DB2F8388-46D5-A874-1569-B1E3070D730D}"/>
              </a:ext>
            </a:extLst>
          </p:cNvPr>
          <p:cNvSpPr>
            <a:spLocks noChangeArrowheads="1"/>
          </p:cNvSpPr>
          <p:nvPr/>
        </p:nvSpPr>
        <p:spPr bwMode="auto">
          <a:xfrm>
            <a:off x="0" y="2530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8433" name="Picture 1">
            <a:extLst>
              <a:ext uri="{FF2B5EF4-FFF2-40B4-BE49-F238E27FC236}">
                <a16:creationId xmlns:a16="http://schemas.microsoft.com/office/drawing/2014/main" id="{B8B762E9-44F2-92C7-6A8D-9A1E6C1F31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3863" y="1635877"/>
            <a:ext cx="4549941" cy="341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85541"/>
      </p:ext>
    </p:extLst>
  </p:cSld>
  <p:clrMapOvr>
    <a:masterClrMapping/>
  </p:clrMapOvr>
  <p:transition spd="slow" advTm="500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200329"/>
          </a:xfrm>
          <a:prstGeom prst="rect">
            <a:avLst/>
          </a:prstGeom>
        </p:spPr>
        <p:txBody>
          <a:bodyPr wrap="square">
            <a:spAutoFit/>
          </a:bodyPr>
          <a:lstStyle/>
          <a:p>
            <a:pPr algn="ctr">
              <a:spcAft>
                <a:spcPts val="0"/>
              </a:spcAft>
            </a:pPr>
            <a:r>
              <a:rPr lang="el-GR" sz="1800" dirty="0">
                <a:solidFill>
                  <a:srgbClr val="000099"/>
                </a:solidFill>
                <a:effectLst/>
                <a:latin typeface="Times New Roman" panose="02020603050405020304" pitchFamily="18" charset="0"/>
                <a:ea typeface="Calibri" panose="020F0502020204030204" pitchFamily="34" charset="0"/>
              </a:rPr>
              <a:t>Σάββατο, </a:t>
            </a:r>
            <a:r>
              <a:rPr lang="ru-RU" sz="1800" dirty="0">
                <a:solidFill>
                  <a:srgbClr val="000099"/>
                </a:solidFill>
                <a:effectLst/>
                <a:latin typeface="Times New Roman" panose="02020603050405020304" pitchFamily="18" charset="0"/>
                <a:ea typeface="Calibri" panose="020F0502020204030204" pitchFamily="34" charset="0"/>
              </a:rPr>
              <a:t>28 </a:t>
            </a:r>
            <a:r>
              <a:rPr lang="el-GR" sz="1800" dirty="0">
                <a:solidFill>
                  <a:srgbClr val="000099"/>
                </a:solidFill>
                <a:effectLst/>
                <a:latin typeface="Times New Roman" panose="02020603050405020304" pitchFamily="18" charset="0"/>
                <a:ea typeface="Calibri" panose="020F0502020204030204" pitchFamily="34" charset="0"/>
              </a:rPr>
              <a:t>Αυγούστου</a:t>
            </a:r>
            <a:r>
              <a:rPr lang="ru-RU" sz="1800" dirty="0">
                <a:solidFill>
                  <a:srgbClr val="000099"/>
                </a:solidFill>
                <a:effectLst/>
                <a:latin typeface="Times New Roman" panose="02020603050405020304" pitchFamily="18" charset="0"/>
                <a:ea typeface="Calibri" panose="020F0502020204030204" pitchFamily="34" charset="0"/>
              </a:rPr>
              <a:t> 2021, </a:t>
            </a:r>
            <a:r>
              <a:rPr lang="el-GR" sz="1800" dirty="0" err="1">
                <a:solidFill>
                  <a:srgbClr val="000099"/>
                </a:solidFill>
                <a:effectLst/>
                <a:latin typeface="Times New Roman" panose="02020603050405020304" pitchFamily="18" charset="0"/>
                <a:ea typeface="Calibri" panose="020F0502020204030204" pitchFamily="34" charset="0"/>
              </a:rPr>
              <a:t>Ναυαρίνο</a:t>
            </a:r>
            <a:r>
              <a:rPr lang="el-GR" dirty="0" err="1">
                <a:solidFill>
                  <a:srgbClr val="000099"/>
                </a:solidFill>
                <a:latin typeface="Times New Roman" panose="02020603050405020304" pitchFamily="18" charset="0"/>
                <a:ea typeface="Calibri" panose="020F0502020204030204" pitchFamily="34" charset="0"/>
              </a:rPr>
              <a:t>-Πύλος</a:t>
            </a:r>
            <a:r>
              <a:rPr lang="el-GR" dirty="0">
                <a:solidFill>
                  <a:srgbClr val="000099"/>
                </a:solidFill>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Calibri" panose="020F0502020204030204" pitchFamily="34" charset="0"/>
              </a:rPr>
              <a:t>14</a:t>
            </a:r>
            <a:r>
              <a:rPr lang="el-GR" sz="1800" baseline="30000" dirty="0">
                <a:solidFill>
                  <a:srgbClr val="000099"/>
                </a:solidFill>
                <a:effectLst/>
                <a:latin typeface="Times New Roman" panose="02020603050405020304" pitchFamily="18" charset="0"/>
                <a:ea typeface="Calibri" panose="020F0502020204030204" pitchFamily="34" charset="0"/>
              </a:rPr>
              <a:t>Ο</a:t>
            </a:r>
            <a:r>
              <a:rPr lang="el-GR" sz="1800" dirty="0">
                <a:solidFill>
                  <a:srgbClr val="000099"/>
                </a:solidFill>
                <a:effectLst/>
                <a:latin typeface="Times New Roman" panose="02020603050405020304" pitchFamily="18" charset="0"/>
                <a:ea typeface="Calibri" panose="020F0502020204030204" pitchFamily="34" charset="0"/>
              </a:rPr>
              <a:t> Τακτικό Συνέδριο και Γενική Συνέλευση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Με τη συμμετοχή και ευλογία του Μητροπολίτη Μεσσηνίας κ.κ. Χρυσοστόμου, με τη συμμετοχή του προέδρου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δημάρχου Καλαμάτας Θανάση Βασιλόπουλου, των απανταχού </a:t>
            </a:r>
            <a:r>
              <a:rPr lang="el-GR" sz="1800" dirty="0" err="1">
                <a:solidFill>
                  <a:srgbClr val="000099"/>
                </a:solidFill>
                <a:effectLst/>
                <a:latin typeface="Times New Roman" panose="02020603050405020304" pitchFamily="18" charset="0"/>
                <a:ea typeface="Calibri" panose="020F0502020204030204" pitchFamily="34" charset="0"/>
              </a:rPr>
              <a:t>Μεσσηνίων</a:t>
            </a:r>
            <a:r>
              <a:rPr lang="el-GR" sz="1800" dirty="0">
                <a:solidFill>
                  <a:srgbClr val="000099"/>
                </a:solidFill>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l-GR" sz="1800" b="1" dirty="0" err="1">
                <a:solidFill>
                  <a:srgbClr val="0000FF"/>
                </a:solidFill>
                <a:effectLst/>
                <a:latin typeface="Times New Roman" panose="02020603050405020304" pitchFamily="18" charset="0"/>
                <a:ea typeface="Calibri" panose="020F0502020204030204" pitchFamily="34" charset="0"/>
              </a:rPr>
              <a:t>https</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amfiktyonia</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gr</a:t>
            </a:r>
            <a:r>
              <a:rPr lang="ru-RU" sz="1800" b="1" dirty="0">
                <a:solidFill>
                  <a:srgbClr val="0000FF"/>
                </a:solidFill>
                <a:effectLst/>
                <a:latin typeface="Times New Roman" panose="02020603050405020304" pitchFamily="18" charset="0"/>
                <a:ea typeface="Calibri" panose="020F0502020204030204" pitchFamily="34" charset="0"/>
              </a:rPr>
              <a:t>/</a:t>
            </a:r>
            <a:r>
              <a:rPr lang="ru-RU" sz="1800" b="1" dirty="0">
                <a:solidFill>
                  <a:srgbClr val="000099"/>
                </a:solidFill>
                <a:effectLst/>
                <a:latin typeface="Times New Roman" panose="02020603050405020304" pitchFamily="18" charset="0"/>
                <a:ea typeface="Calibri" panose="020F0502020204030204" pitchFamily="34"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3753152" y="4620100"/>
            <a:ext cx="21244473" cy="5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D0F03637-FEB1-7348-9B4C-B4EE8D26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882" y="5830774"/>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a:extLst>
              <a:ext uri="{FF2B5EF4-FFF2-40B4-BE49-F238E27FC236}">
                <a16:creationId xmlns:a16="http://schemas.microsoft.com/office/drawing/2014/main" id="{9F692C85-E4F4-D291-0A51-FAE3E1EA46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934" y="1592244"/>
            <a:ext cx="5347066" cy="398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a:extLst>
              <a:ext uri="{FF2B5EF4-FFF2-40B4-BE49-F238E27FC236}">
                <a16:creationId xmlns:a16="http://schemas.microsoft.com/office/drawing/2014/main" id="{1566F0E4-DD60-5F10-CE42-0700A5911C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439" y="1592244"/>
            <a:ext cx="5318885" cy="398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87646"/>
      </p:ext>
    </p:extLst>
  </p:cSld>
  <p:clrMapOvr>
    <a:masterClrMapping/>
  </p:clrMapOvr>
  <p:transition spd="slow" advTm="5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7" descr="P10004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9205" y="598528"/>
            <a:ext cx="3379815" cy="25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Рисунок 6" descr="P10004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1816" y="598528"/>
            <a:ext cx="3357143" cy="25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Рисунок 3" descr="IMG_76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1672" y="3712829"/>
            <a:ext cx="3035320" cy="224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Рисунок 2" descr="P10002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3491" y="3712830"/>
            <a:ext cx="3005132" cy="224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1" descr="IMG_766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5122" y="3712831"/>
            <a:ext cx="2984407" cy="224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7793"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7357"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8229"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992329"/>
      </p:ext>
    </p:extLst>
  </p:cSld>
  <p:clrMapOvr>
    <a:masterClrMapping/>
  </p:clrMapOvr>
  <p:transition spd="slow" advTm="5000">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200329"/>
          </a:xfrm>
          <a:prstGeom prst="rect">
            <a:avLst/>
          </a:prstGeom>
        </p:spPr>
        <p:txBody>
          <a:bodyPr wrap="square">
            <a:spAutoFit/>
          </a:bodyPr>
          <a:lstStyle/>
          <a:p>
            <a:pPr algn="ctr">
              <a:spcAft>
                <a:spcPts val="0"/>
              </a:spcAft>
            </a:pPr>
            <a:r>
              <a:rPr lang="el-GR" sz="1800" dirty="0">
                <a:solidFill>
                  <a:srgbClr val="000099"/>
                </a:solidFill>
                <a:effectLst/>
                <a:latin typeface="Times New Roman" panose="02020603050405020304" pitchFamily="18" charset="0"/>
                <a:ea typeface="Calibri" panose="020F0502020204030204" pitchFamily="34" charset="0"/>
              </a:rPr>
              <a:t>Σάββατο, </a:t>
            </a:r>
            <a:r>
              <a:rPr lang="ru-RU" sz="1800" dirty="0">
                <a:solidFill>
                  <a:srgbClr val="000099"/>
                </a:solidFill>
                <a:effectLst/>
                <a:latin typeface="Times New Roman" panose="02020603050405020304" pitchFamily="18" charset="0"/>
                <a:ea typeface="Calibri" panose="020F0502020204030204" pitchFamily="34" charset="0"/>
              </a:rPr>
              <a:t>28 </a:t>
            </a:r>
            <a:r>
              <a:rPr lang="el-GR" sz="1800" dirty="0">
                <a:solidFill>
                  <a:srgbClr val="000099"/>
                </a:solidFill>
                <a:effectLst/>
                <a:latin typeface="Times New Roman" panose="02020603050405020304" pitchFamily="18" charset="0"/>
                <a:ea typeface="Calibri" panose="020F0502020204030204" pitchFamily="34" charset="0"/>
              </a:rPr>
              <a:t>Αυγούστου</a:t>
            </a:r>
            <a:r>
              <a:rPr lang="ru-RU" sz="1800" dirty="0">
                <a:solidFill>
                  <a:srgbClr val="000099"/>
                </a:solidFill>
                <a:effectLst/>
                <a:latin typeface="Times New Roman" panose="02020603050405020304" pitchFamily="18" charset="0"/>
                <a:ea typeface="Calibri" panose="020F0502020204030204" pitchFamily="34" charset="0"/>
              </a:rPr>
              <a:t> 2021, </a:t>
            </a:r>
            <a:r>
              <a:rPr lang="el-GR" sz="1800" dirty="0" err="1">
                <a:solidFill>
                  <a:srgbClr val="000099"/>
                </a:solidFill>
                <a:effectLst/>
                <a:latin typeface="Times New Roman" panose="02020603050405020304" pitchFamily="18" charset="0"/>
                <a:ea typeface="Calibri" panose="020F0502020204030204" pitchFamily="34" charset="0"/>
              </a:rPr>
              <a:t>Ναυαρίνο</a:t>
            </a:r>
            <a:r>
              <a:rPr lang="el-GR" dirty="0" err="1">
                <a:solidFill>
                  <a:srgbClr val="000099"/>
                </a:solidFill>
                <a:latin typeface="Times New Roman" panose="02020603050405020304" pitchFamily="18" charset="0"/>
                <a:ea typeface="Calibri" panose="020F0502020204030204" pitchFamily="34" charset="0"/>
              </a:rPr>
              <a:t>-Πύλος</a:t>
            </a:r>
            <a:r>
              <a:rPr lang="el-GR" dirty="0">
                <a:solidFill>
                  <a:srgbClr val="000099"/>
                </a:solidFill>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Calibri" panose="020F0502020204030204" pitchFamily="34" charset="0"/>
              </a:rPr>
              <a:t>14</a:t>
            </a:r>
            <a:r>
              <a:rPr lang="el-GR" sz="1800" baseline="30000" dirty="0">
                <a:solidFill>
                  <a:srgbClr val="000099"/>
                </a:solidFill>
                <a:effectLst/>
                <a:latin typeface="Times New Roman" panose="02020603050405020304" pitchFamily="18" charset="0"/>
                <a:ea typeface="Calibri" panose="020F0502020204030204" pitchFamily="34" charset="0"/>
              </a:rPr>
              <a:t>Ο</a:t>
            </a:r>
            <a:r>
              <a:rPr lang="el-GR" sz="1800" dirty="0">
                <a:solidFill>
                  <a:srgbClr val="000099"/>
                </a:solidFill>
                <a:effectLst/>
                <a:latin typeface="Times New Roman" panose="02020603050405020304" pitchFamily="18" charset="0"/>
                <a:ea typeface="Calibri" panose="020F0502020204030204" pitchFamily="34" charset="0"/>
              </a:rPr>
              <a:t> Τακτικό Συνέδριο και Γενική Συνέλευση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Με τη συμμετοχή και ευλογία του Μητροπολίτη Μεσσηνίας κ.κ. Χρυσοστόμου, με τη συμμετοχή του προέδρου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δημάρχου Καλαμάτας Θανάση Βασιλόπουλου, των απανταχού </a:t>
            </a:r>
            <a:r>
              <a:rPr lang="el-GR" sz="1800" dirty="0" err="1">
                <a:solidFill>
                  <a:srgbClr val="000099"/>
                </a:solidFill>
                <a:effectLst/>
                <a:latin typeface="Times New Roman" panose="02020603050405020304" pitchFamily="18" charset="0"/>
                <a:ea typeface="Calibri" panose="020F0502020204030204" pitchFamily="34" charset="0"/>
              </a:rPr>
              <a:t>Μεσσηνίων</a:t>
            </a:r>
            <a:r>
              <a:rPr lang="el-GR" sz="1800" dirty="0">
                <a:solidFill>
                  <a:srgbClr val="000099"/>
                </a:solidFill>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l-GR" sz="1800" b="1" dirty="0" err="1">
                <a:solidFill>
                  <a:srgbClr val="0000FF"/>
                </a:solidFill>
                <a:effectLst/>
                <a:latin typeface="Times New Roman" panose="02020603050405020304" pitchFamily="18" charset="0"/>
                <a:ea typeface="Calibri" panose="020F0502020204030204" pitchFamily="34" charset="0"/>
              </a:rPr>
              <a:t>https</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amfiktyonia</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gr</a:t>
            </a:r>
            <a:r>
              <a:rPr lang="ru-RU" sz="1800" b="1" dirty="0">
                <a:solidFill>
                  <a:srgbClr val="0000FF"/>
                </a:solidFill>
                <a:effectLst/>
                <a:latin typeface="Times New Roman" panose="02020603050405020304" pitchFamily="18" charset="0"/>
                <a:ea typeface="Calibri" panose="020F0502020204030204" pitchFamily="34" charset="0"/>
              </a:rPr>
              <a:t>/</a:t>
            </a:r>
            <a:r>
              <a:rPr lang="ru-RU" sz="1800" b="1" dirty="0">
                <a:solidFill>
                  <a:srgbClr val="000099"/>
                </a:solidFill>
                <a:effectLst/>
                <a:latin typeface="Times New Roman" panose="02020603050405020304" pitchFamily="18" charset="0"/>
                <a:ea typeface="Calibri" panose="020F0502020204030204" pitchFamily="34"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3753152" y="4620100"/>
            <a:ext cx="21244473" cy="5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D0F03637-FEB1-7348-9B4C-B4EE8D26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882" y="5830774"/>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a:extLst>
              <a:ext uri="{FF2B5EF4-FFF2-40B4-BE49-F238E27FC236}">
                <a16:creationId xmlns:a16="http://schemas.microsoft.com/office/drawing/2014/main" id="{8ED92EF4-D1B1-1B64-0D49-310366166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819" y="1574964"/>
            <a:ext cx="5982392" cy="448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a:extLst>
              <a:ext uri="{FF2B5EF4-FFF2-40B4-BE49-F238E27FC236}">
                <a16:creationId xmlns:a16="http://schemas.microsoft.com/office/drawing/2014/main" id="{BC2DFFCC-470F-733C-E7BC-CEFA18465E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211" y="1524231"/>
            <a:ext cx="5062115" cy="37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169291"/>
      </p:ext>
    </p:extLst>
  </p:cSld>
  <p:clrMapOvr>
    <a:masterClrMapping/>
  </p:clrMapOvr>
  <p:transition spd="slow" advTm="5000">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569660"/>
          </a:xfrm>
          <a:prstGeom prst="rect">
            <a:avLst/>
          </a:prstGeom>
        </p:spPr>
        <p:txBody>
          <a:bodyPr wrap="square">
            <a:spAutoFit/>
          </a:bodyPr>
          <a:lstStyle/>
          <a:p>
            <a:pPr algn="ctr">
              <a:spcAft>
                <a:spcPts val="0"/>
              </a:spcAft>
            </a:pPr>
            <a:r>
              <a:rPr lang="el-GR" sz="2400" dirty="0">
                <a:solidFill>
                  <a:srgbClr val="002060"/>
                </a:solidFill>
                <a:latin typeface="Times New Roman" panose="02020603050405020304" pitchFamily="18" charset="0"/>
                <a:ea typeface="SimSun" panose="02010600030101010101" pitchFamily="2" charset="-122"/>
              </a:rPr>
              <a:t>6 Αυγούστου 2021. Εκτελωνισμός στο Τελωνείο Καλαμάτας από τη δ/</a:t>
            </a:r>
            <a:r>
              <a:rPr lang="el-GR" sz="2400" dirty="0" err="1">
                <a:solidFill>
                  <a:srgbClr val="002060"/>
                </a:solidFill>
                <a:latin typeface="Times New Roman" panose="02020603050405020304" pitchFamily="18" charset="0"/>
                <a:ea typeface="SimSun" panose="02010600030101010101" pitchFamily="2" charset="-122"/>
              </a:rPr>
              <a:t>ντρια</a:t>
            </a:r>
            <a:r>
              <a:rPr lang="el-GR" sz="2400" dirty="0">
                <a:solidFill>
                  <a:srgbClr val="002060"/>
                </a:solidFill>
                <a:latin typeface="Times New Roman" panose="02020603050405020304" pitchFamily="18" charset="0"/>
                <a:ea typeface="SimSun" panose="02010600030101010101" pitchFamily="2" charset="-122"/>
              </a:rPr>
              <a:t> του Κ.Ε.Π.  Δώρα </a:t>
            </a:r>
            <a:r>
              <a:rPr lang="el-GR" sz="2400" dirty="0" err="1">
                <a:solidFill>
                  <a:srgbClr val="002060"/>
                </a:solidFill>
                <a:latin typeface="Times New Roman" panose="02020603050405020304" pitchFamily="18" charset="0"/>
                <a:ea typeface="SimSun" panose="02010600030101010101" pitchFamily="2" charset="-122"/>
              </a:rPr>
              <a:t>Γιαννίτση</a:t>
            </a:r>
            <a:r>
              <a:rPr lang="el-GR" sz="2400" dirty="0">
                <a:solidFill>
                  <a:srgbClr val="002060"/>
                </a:solidFill>
                <a:latin typeface="Times New Roman" panose="02020603050405020304" pitchFamily="18" charset="0"/>
                <a:ea typeface="SimSun" panose="02010600030101010101" pitchFamily="2" charset="-122"/>
              </a:rPr>
              <a:t> του φορτίου ξυλείας </a:t>
            </a:r>
            <a:r>
              <a:rPr lang="ru-RU" sz="2400" dirty="0">
                <a:solidFill>
                  <a:srgbClr val="002060"/>
                </a:solidFill>
                <a:latin typeface="Times New Roman" panose="02020603050405020304" pitchFamily="18" charset="0"/>
                <a:ea typeface="SimSun" panose="02010600030101010101" pitchFamily="2" charset="-122"/>
              </a:rPr>
              <a:t>(30 </a:t>
            </a:r>
            <a:r>
              <a:rPr lang="el-GR" sz="2400" dirty="0">
                <a:solidFill>
                  <a:srgbClr val="002060"/>
                </a:solidFill>
                <a:latin typeface="Times New Roman" panose="02020603050405020304" pitchFamily="18" charset="0"/>
                <a:ea typeface="SimSun" panose="02010600030101010101" pitchFamily="2" charset="-122"/>
              </a:rPr>
              <a:t>κυβικά μέτρα</a:t>
            </a:r>
            <a:r>
              <a:rPr lang="ru-RU" sz="2400" dirty="0">
                <a:solidFill>
                  <a:srgbClr val="002060"/>
                </a:solidFill>
                <a:latin typeface="Times New Roman" panose="02020603050405020304" pitchFamily="18" charset="0"/>
                <a:ea typeface="SimSun" panose="02010600030101010101" pitchFamily="2" charset="-122"/>
              </a:rPr>
              <a:t>) </a:t>
            </a:r>
            <a:r>
              <a:rPr lang="el-GR" sz="2400" dirty="0">
                <a:solidFill>
                  <a:srgbClr val="002060"/>
                </a:solidFill>
                <a:latin typeface="Times New Roman" panose="02020603050405020304" pitchFamily="18" charset="0"/>
                <a:ea typeface="SimSun" panose="02010600030101010101" pitchFamily="2" charset="-122"/>
              </a:rPr>
              <a:t>για την αναστήλωση της ρωσικής εκκλησίας του Αγίου Νικολάου στη Σφακτηρία. Οι εργασίες αναστήλωσης ξεκινούν </a:t>
            </a:r>
            <a:r>
              <a:rPr lang="ru-RU" sz="2400" dirty="0">
                <a:solidFill>
                  <a:srgbClr val="002060"/>
                </a:solidFill>
                <a:latin typeface="Times New Roman" panose="02020603050405020304" pitchFamily="18" charset="0"/>
                <a:ea typeface="SimSun" panose="02010600030101010101" pitchFamily="2" charset="-122"/>
              </a:rPr>
              <a:t>!!!</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3959" y="626477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0296"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0753" y="626477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8B9A14F2-16B5-C962-F34F-2657FA9D7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387" y="1772134"/>
            <a:ext cx="4492636" cy="449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 name="Picture 1">
            <a:extLst>
              <a:ext uri="{FF2B5EF4-FFF2-40B4-BE49-F238E27FC236}">
                <a16:creationId xmlns:a16="http://schemas.microsoft.com/office/drawing/2014/main" id="{624E5092-F972-AC93-8350-597C43169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925" y="1985241"/>
            <a:ext cx="2819907" cy="37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a:extLst>
              <a:ext uri="{FF2B5EF4-FFF2-40B4-BE49-F238E27FC236}">
                <a16:creationId xmlns:a16="http://schemas.microsoft.com/office/drawing/2014/main" id="{9DE40C8D-61A0-492D-0BDE-095ED601A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0832" y="1985240"/>
            <a:ext cx="2819907" cy="379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461914"/>
      </p:ext>
    </p:extLst>
  </p:cSld>
  <p:clrMapOvr>
    <a:masterClrMapping/>
  </p:clrMapOvr>
  <p:transition spd="slow" advTm="5000">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785104"/>
          </a:xfrm>
          <a:prstGeom prst="rect">
            <a:avLst/>
          </a:prstGeom>
        </p:spPr>
        <p:txBody>
          <a:bodyPr wrap="square">
            <a:spAutoFit/>
          </a:bodyPr>
          <a:lstStyle/>
          <a:p>
            <a:pPr algn="ctr"/>
            <a:r>
              <a:rPr lang="ru-RU"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l-GR"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Σεπτεμβρίου</a:t>
            </a:r>
            <a:r>
              <a:rPr lang="ru-RU"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2021. </a:t>
            </a:r>
            <a:r>
              <a:rPr lang="el-GR"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Ολοκλήρωση αναστηλωτικών-επισκευαστικών εργασιών στην εκκλησία του Αγίου Νικολάου στη νήσο Σφακτηρία (κόλπος </a:t>
            </a:r>
            <a:r>
              <a:rPr lang="el-GR" sz="2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Ναυαρίνου</a:t>
            </a:r>
            <a:r>
              <a:rPr lang="el-GR"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Μεσσηνία), στη μνήμη των Ρώσων ναυτικών, που θυσιάστηκαν για την απελευθέρωση των Ελλήνων από τον Οθωμανικό Ζυγό. Εγχείρημα του Κέντρου Ελληνικού Πολιτισμού – Κ.Ε.Π. και των φίλων μας, Ελλήνων και Φιλελλήνων. </a:t>
            </a:r>
            <a:r>
              <a:rPr lang="ru-RU"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3959" y="626477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0296"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0753" y="626477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a:extLst>
              <a:ext uri="{FF2B5EF4-FFF2-40B4-BE49-F238E27FC236}">
                <a16:creationId xmlns:a16="http://schemas.microsoft.com/office/drawing/2014/main" id="{9DE40C8D-61A0-492D-0BDE-095ED601A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203" y="2474181"/>
            <a:ext cx="2819907" cy="379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a:extLst>
              <a:ext uri="{FF2B5EF4-FFF2-40B4-BE49-F238E27FC236}">
                <a16:creationId xmlns:a16="http://schemas.microsoft.com/office/drawing/2014/main" id="{5D7DA501-3D5C-E02E-BCAA-3AE6C649EC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908" y="2562473"/>
            <a:ext cx="508635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a:extLst>
              <a:ext uri="{FF2B5EF4-FFF2-40B4-BE49-F238E27FC236}">
                <a16:creationId xmlns:a16="http://schemas.microsoft.com/office/drawing/2014/main" id="{41D181D7-1002-6CF7-8047-FB9CC941E7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7055" y="2474181"/>
            <a:ext cx="248285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913573"/>
      </p:ext>
    </p:extLst>
  </p:cSld>
  <p:clrMapOvr>
    <a:masterClrMapping/>
  </p:clrMapOvr>
  <p:transition spd="slow" advTm="5000">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764714"/>
          </a:xfrm>
          <a:prstGeom prst="rect">
            <a:avLst/>
          </a:prstGeom>
        </p:spPr>
        <p:txBody>
          <a:bodyPr wrap="square">
            <a:spAutoFit/>
          </a:bodyPr>
          <a:lstStyle/>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ΟΚΤΩΒΡΙΟΥ</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2021.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ΗΜΕΡΑ ΡΩΣΙΑΣ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στους επίσημους εορτασμούς των ΝΑΥΑΡΙΝΕΙΩΝ.</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ΘΥΡΑΝΟΙΞΙΑ στην ανακαινισμένη εκκλησία του Αγίου Νικολάου στη νήσο Σφακτηρία, στη μνήμη των Ρώσων ναυτικών, που θυσιάστηκαν στο </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Ναυαρίνο</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με κοινή λειτουργία-επιμνημόσυνη δέηση Έλληνα και Ρώσου ιερωμένου.</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 name="Picture 1">
            <a:extLst>
              <a:ext uri="{FF2B5EF4-FFF2-40B4-BE49-F238E27FC236}">
                <a16:creationId xmlns:a16="http://schemas.microsoft.com/office/drawing/2014/main" id="{0A811190-CD24-F5A5-791C-4A432131F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28" y="2143841"/>
            <a:ext cx="5083360" cy="381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a:extLst>
              <a:ext uri="{FF2B5EF4-FFF2-40B4-BE49-F238E27FC236}">
                <a16:creationId xmlns:a16="http://schemas.microsoft.com/office/drawing/2014/main" id="{F3E2299D-3007-6F7D-6A7A-C1E0C166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398" y="2286917"/>
            <a:ext cx="431165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076513"/>
      </p:ext>
    </p:extLst>
  </p:cSld>
  <p:clrMapOvr>
    <a:masterClrMapping/>
  </p:clrMapOvr>
  <p:transition spd="slow" advTm="5000">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5">
            <a:extLst>
              <a:ext uri="{FF2B5EF4-FFF2-40B4-BE49-F238E27FC236}">
                <a16:creationId xmlns:a16="http://schemas.microsoft.com/office/drawing/2014/main" id="{7A275937-1DB5-C07B-7EDD-4ECFC0A75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718" y="136739"/>
            <a:ext cx="7094966" cy="344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a:extLst>
              <a:ext uri="{FF2B5EF4-FFF2-40B4-BE49-F238E27FC236}">
                <a16:creationId xmlns:a16="http://schemas.microsoft.com/office/drawing/2014/main" id="{1131F12C-B338-C842-0E07-5F5143AC2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7684" y="0"/>
            <a:ext cx="3143208" cy="418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a:extLst>
              <a:ext uri="{FF2B5EF4-FFF2-40B4-BE49-F238E27FC236}">
                <a16:creationId xmlns:a16="http://schemas.microsoft.com/office/drawing/2014/main" id="{DA5D310D-491D-9AF7-ADCC-2257AFEB7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760" y="3585681"/>
            <a:ext cx="2634109" cy="351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F3AA2BAE-BD06-4B9C-5379-053D8A970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5982" y="6061880"/>
            <a:ext cx="2120194" cy="796120"/>
          </a:xfrm>
          <a:prstGeom prst="rect">
            <a:avLst/>
          </a:prstGeom>
        </p:spPr>
      </p:pic>
      <p:pic>
        <p:nvPicPr>
          <p:cNvPr id="10245" name="Picture 5">
            <a:extLst>
              <a:ext uri="{FF2B5EF4-FFF2-40B4-BE49-F238E27FC236}">
                <a16:creationId xmlns:a16="http://schemas.microsoft.com/office/drawing/2014/main" id="{BCDE3B45-C413-7004-253D-9DF270C49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246" y="3585681"/>
            <a:ext cx="5104514" cy="384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317481"/>
      </p:ext>
    </p:extLst>
  </p:cSld>
  <p:clrMapOvr>
    <a:masterClrMapping/>
  </p:clrMapOvr>
  <p:transition spd="slow" advTm="5000">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B72AECA-4E8D-E733-0A6B-EB0272EB6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90" y="107473"/>
            <a:ext cx="2945508" cy="221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a:extLst>
              <a:ext uri="{FF2B5EF4-FFF2-40B4-BE49-F238E27FC236}">
                <a16:creationId xmlns:a16="http://schemas.microsoft.com/office/drawing/2014/main" id="{1A9356AB-FA2F-A0C2-9C56-2636937B0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370" y="990173"/>
            <a:ext cx="1835850" cy="243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a:extLst>
              <a:ext uri="{FF2B5EF4-FFF2-40B4-BE49-F238E27FC236}">
                <a16:creationId xmlns:a16="http://schemas.microsoft.com/office/drawing/2014/main" id="{84161216-D15F-B350-D74D-F7D8F234E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325" y="238303"/>
            <a:ext cx="6326491" cy="63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a:extLst>
              <a:ext uri="{FF2B5EF4-FFF2-40B4-BE49-F238E27FC236}">
                <a16:creationId xmlns:a16="http://schemas.microsoft.com/office/drawing/2014/main" id="{715B886B-813A-ABD5-ACB1-C8B1BB528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078" y="3312102"/>
            <a:ext cx="4367247" cy="330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a16="http://schemas.microsoft.com/office/drawing/2014/main" id="{5BCCFF31-CFCE-7BFF-DAFA-89CB04A32A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2418" y="6061880"/>
            <a:ext cx="2120194" cy="796120"/>
          </a:xfrm>
          <a:prstGeom prst="rect">
            <a:avLst/>
          </a:prstGeom>
        </p:spPr>
      </p:pic>
    </p:spTree>
    <p:extLst>
      <p:ext uri="{BB962C8B-B14F-4D97-AF65-F5344CB8AC3E}">
        <p14:creationId xmlns:p14="http://schemas.microsoft.com/office/powerpoint/2010/main" val="640082926"/>
      </p:ext>
    </p:extLst>
  </p:cSld>
  <p:clrMapOvr>
    <a:masterClrMapping/>
  </p:clrMapOvr>
  <p:transition spd="slow" advTm="5000">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2061077"/>
          </a:xfrm>
          <a:prstGeom prst="rect">
            <a:avLst/>
          </a:prstGeom>
        </p:spPr>
        <p:txBody>
          <a:bodyPr wrap="square">
            <a:spAutoFit/>
          </a:bodyPr>
          <a:lstStyle/>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ΟΚΤΩΒΡΙΟΥ</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2021.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ΗΜΕΡΑ ΡΩΣΙΑΣ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στους επίσημους εορτασμούς των ΝΑΥΑΡΙΝΕΙΩΝ.</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l-GR" dirty="0">
                <a:solidFill>
                  <a:srgbClr val="000099"/>
                </a:solidFill>
                <a:latin typeface="Times New Roman" panose="02020603050405020304" pitchFamily="18" charset="0"/>
              </a:rPr>
              <a:t>ΠΑΡΟΥΣΙΑΣΗ της πρόσφατης έκδοση του Κ.Ε.Π. «</a:t>
            </a:r>
            <a:r>
              <a:rPr lang="el-GR" b="1" dirty="0">
                <a:solidFill>
                  <a:srgbClr val="000099"/>
                </a:solidFill>
                <a:latin typeface="Times New Roman" panose="02020603050405020304" pitchFamily="18" charset="0"/>
              </a:rPr>
              <a:t>200 χρόνια της Εθνικοαπελευθερωτικής Επανάστασης των Ελλήνων του 1821. – Η Ναυμαχία του </a:t>
            </a:r>
            <a:r>
              <a:rPr lang="el-GR" b="1" dirty="0" err="1">
                <a:solidFill>
                  <a:srgbClr val="000099"/>
                </a:solidFill>
                <a:latin typeface="Times New Roman" panose="02020603050405020304" pitchFamily="18" charset="0"/>
              </a:rPr>
              <a:t>Ναυαρίνου</a:t>
            </a:r>
            <a:r>
              <a:rPr lang="el-GR" b="1" dirty="0">
                <a:solidFill>
                  <a:srgbClr val="000099"/>
                </a:solidFill>
                <a:latin typeface="Times New Roman" panose="02020603050405020304" pitchFamily="18" charset="0"/>
              </a:rPr>
              <a:t> στα αρχεία της Κρατικής Βιβλιοθήκης της Ρωσίας</a:t>
            </a:r>
            <a:r>
              <a:rPr lang="el-GR" dirty="0">
                <a:solidFill>
                  <a:srgbClr val="000099"/>
                </a:solidFill>
                <a:latin typeface="Times New Roman" panose="02020603050405020304" pitchFamily="18" charset="0"/>
              </a:rPr>
              <a:t>.»</a:t>
            </a:r>
            <a:r>
              <a:rPr lang="el-GR" sz="1800" dirty="0">
                <a:solidFill>
                  <a:srgbClr val="000099"/>
                </a:solidFill>
                <a:effectLst/>
                <a:latin typeface="Times New Roman" panose="02020603050405020304" pitchFamily="18" charset="0"/>
                <a:ea typeface="Times New Roman" panose="02020603050405020304" pitchFamily="18" charset="0"/>
              </a:rPr>
              <a:t> Επιμέλεια, Συγγραφή: </a:t>
            </a:r>
            <a:r>
              <a:rPr lang="el-GR" sz="1800" b="1" dirty="0">
                <a:solidFill>
                  <a:srgbClr val="000099"/>
                </a:solidFill>
                <a:effectLst/>
                <a:latin typeface="Times New Roman" panose="02020603050405020304" pitchFamily="18" charset="0"/>
                <a:ea typeface="Times New Roman" panose="02020603050405020304" pitchFamily="18" charset="0"/>
              </a:rPr>
              <a:t>Δρ. Δώρα </a:t>
            </a:r>
            <a:r>
              <a:rPr lang="el-GR" sz="1800" b="1" dirty="0" err="1">
                <a:solidFill>
                  <a:srgbClr val="000099"/>
                </a:solidFill>
                <a:effectLst/>
                <a:latin typeface="Times New Roman" panose="02020603050405020304" pitchFamily="18" charset="0"/>
                <a:ea typeface="Times New Roman" panose="02020603050405020304" pitchFamily="18" charset="0"/>
              </a:rPr>
              <a:t>Γιαννίτση</a:t>
            </a:r>
            <a:r>
              <a:rPr lang="el-GR" sz="1800" dirty="0">
                <a:solidFill>
                  <a:srgbClr val="000099"/>
                </a:solidFill>
                <a:effectLst/>
                <a:latin typeface="Times New Roman" panose="02020603050405020304" pitchFamily="18" charset="0"/>
                <a:ea typeface="Times New Roman" panose="02020603050405020304" pitchFamily="18" charset="0"/>
              </a:rPr>
              <a:t>, δ/</a:t>
            </a:r>
            <a:r>
              <a:rPr lang="el-GR" sz="1800" dirty="0" err="1">
                <a:solidFill>
                  <a:srgbClr val="000099"/>
                </a:solidFill>
                <a:effectLst/>
                <a:latin typeface="Times New Roman" panose="02020603050405020304" pitchFamily="18" charset="0"/>
                <a:ea typeface="Times New Roman" panose="02020603050405020304" pitchFamily="18" charset="0"/>
              </a:rPr>
              <a:t>ντρια</a:t>
            </a:r>
            <a:r>
              <a:rPr lang="el-GR" sz="1800" dirty="0">
                <a:solidFill>
                  <a:srgbClr val="000099"/>
                </a:solidFill>
                <a:effectLst/>
                <a:latin typeface="Times New Roman" panose="02020603050405020304" pitchFamily="18" charset="0"/>
                <a:ea typeface="Times New Roman" panose="02020603050405020304" pitchFamily="18" charset="0"/>
              </a:rPr>
              <a:t> Κέντρου Ελληνικού Πολιτισμού Μόσχας.</a:t>
            </a:r>
            <a:r>
              <a:rPr lang="el-GR" sz="1800" dirty="0">
                <a:solidFill>
                  <a:srgbClr val="000000"/>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Αύλειος</a:t>
            </a:r>
            <a:r>
              <a:rPr lang="el-GR" sz="1800" b="1" dirty="0">
                <a:solidFill>
                  <a:srgbClr val="000099"/>
                </a:solidFill>
                <a:effectLst/>
                <a:latin typeface="Times New Roman" panose="02020603050405020304" pitchFamily="18" charset="0"/>
                <a:ea typeface="Times New Roman" panose="02020603050405020304" pitchFamily="18" charset="0"/>
              </a:rPr>
              <a:t> χώρος Οικίας </a:t>
            </a:r>
            <a:r>
              <a:rPr lang="el-GR" sz="1800" b="1" dirty="0" err="1">
                <a:solidFill>
                  <a:srgbClr val="000099"/>
                </a:solidFill>
                <a:effectLst/>
                <a:latin typeface="Times New Roman" panose="02020603050405020304" pitchFamily="18" charset="0"/>
                <a:ea typeface="Times New Roman" panose="02020603050405020304" pitchFamily="18" charset="0"/>
              </a:rPr>
              <a:t>Τσικλητήρα</a:t>
            </a:r>
            <a:r>
              <a:rPr lang="el-GR" sz="1800" b="1" dirty="0">
                <a:solidFill>
                  <a:srgbClr val="000099"/>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Πύλος</a:t>
            </a:r>
            <a:r>
              <a:rPr lang="el-GR" sz="1800" b="1" dirty="0">
                <a:solidFill>
                  <a:srgbClr val="000099"/>
                </a:solidFill>
                <a:effectLst/>
                <a:latin typeface="Times New Roman" panose="02020603050405020304" pitchFamily="18" charset="0"/>
                <a:ea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1898" y="-21841"/>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A88E7A41-0340-ACDE-0550-0E4030A21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483" y="2613197"/>
            <a:ext cx="2625844" cy="430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a:extLst>
              <a:ext uri="{FF2B5EF4-FFF2-40B4-BE49-F238E27FC236}">
                <a16:creationId xmlns:a16="http://schemas.microsoft.com/office/drawing/2014/main" id="{6CE1F0A7-A65A-BEAC-D636-7FD60FB6B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0559" y="2644604"/>
            <a:ext cx="4781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a:extLst>
              <a:ext uri="{FF2B5EF4-FFF2-40B4-BE49-F238E27FC236}">
                <a16:creationId xmlns:a16="http://schemas.microsoft.com/office/drawing/2014/main" id="{1F9A51E9-0700-032B-67FE-259E74DC3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67" y="2644604"/>
            <a:ext cx="4318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892661"/>
      </p:ext>
    </p:extLst>
  </p:cSld>
  <p:clrMapOvr>
    <a:masterClrMapping/>
  </p:clrMapOvr>
  <p:transition spd="slow" advTm="5000">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269B6452-BB4A-56B3-E489-5E64C5EA7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021" y="2733780"/>
            <a:ext cx="5259772" cy="335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a:extLst>
              <a:ext uri="{FF2B5EF4-FFF2-40B4-BE49-F238E27FC236}">
                <a16:creationId xmlns:a16="http://schemas.microsoft.com/office/drawing/2014/main" id="{4EBD8CA3-CE43-5208-53D2-A9D21EE0A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1793" y="1378341"/>
            <a:ext cx="5937279" cy="333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186931"/>
      </p:ext>
    </p:extLst>
  </p:cSld>
  <p:clrMapOvr>
    <a:masterClrMapping/>
  </p:clrMapOvr>
  <p:transition spd="slow" advTm="5000">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2756396"/>
          </a:xfrm>
          <a:prstGeom prst="rect">
            <a:avLst/>
          </a:prstGeom>
        </p:spPr>
        <p:txBody>
          <a:bodyPr wrap="square">
            <a:spAutoFit/>
          </a:bodyPr>
          <a:lstStyle/>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ΟΚΤΩΒΡΙΟΥ</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2021.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ΗΜΕΡΑ ΡΩΣΙΑΣ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στους επίσημους εορτασμούς των ΝΑΥΑΡΙΝΕΙΩΝ.</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l-GR" sz="1800" dirty="0">
                <a:solidFill>
                  <a:srgbClr val="000099"/>
                </a:solidFill>
                <a:effectLst/>
                <a:latin typeface="Times New Roman" panose="02020603050405020304" pitchFamily="18" charset="0"/>
                <a:ea typeface="Calibri" panose="020F0502020204030204" pitchFamily="34" charset="0"/>
              </a:rPr>
              <a:t>Παρουσίαση του βιβλίου</a:t>
            </a:r>
            <a:r>
              <a:rPr lang="ru-RU" sz="1800" dirty="0">
                <a:solidFill>
                  <a:srgbClr val="000099"/>
                </a:solidFill>
                <a:effectLst/>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Times New Roman" panose="02020603050405020304" pitchFamily="18" charset="0"/>
              </a:rPr>
              <a:t>Παρουσίαση του βιβλίου «</a:t>
            </a:r>
            <a:r>
              <a:rPr lang="el-GR" sz="1800" b="1" dirty="0">
                <a:solidFill>
                  <a:srgbClr val="000099"/>
                </a:solidFill>
                <a:effectLst/>
                <a:latin typeface="Times New Roman" panose="02020603050405020304" pitchFamily="18" charset="0"/>
                <a:ea typeface="Times New Roman" panose="02020603050405020304" pitchFamily="18" charset="0"/>
              </a:rPr>
              <a:t>200 χρόνια της Εθνικοαπελευθερωτικής Επανάστασης των Ελλήνων του 1821 - Η Ναυμαχία του </a:t>
            </a:r>
            <a:r>
              <a:rPr lang="el-GR" sz="1800" b="1" dirty="0" err="1">
                <a:solidFill>
                  <a:srgbClr val="000099"/>
                </a:solidFill>
                <a:effectLst/>
                <a:latin typeface="Times New Roman" panose="02020603050405020304" pitchFamily="18" charset="0"/>
                <a:ea typeface="Times New Roman" panose="02020603050405020304" pitchFamily="18" charset="0"/>
              </a:rPr>
              <a:t>Ναυαρίνου</a:t>
            </a:r>
            <a:r>
              <a:rPr lang="el-GR" sz="1800" b="1" dirty="0">
                <a:solidFill>
                  <a:srgbClr val="000099"/>
                </a:solidFill>
                <a:effectLst/>
                <a:latin typeface="Times New Roman" panose="02020603050405020304" pitchFamily="18" charset="0"/>
                <a:ea typeface="Times New Roman" panose="02020603050405020304" pitchFamily="18" charset="0"/>
              </a:rPr>
              <a:t> στα αρχεία της Κρατικής Βιβλιοθήκης της Ρωσίας</a:t>
            </a:r>
            <a:r>
              <a:rPr lang="el-GR" sz="1800" dirty="0">
                <a:solidFill>
                  <a:srgbClr val="000099"/>
                </a:solidFill>
                <a:effectLst/>
                <a:latin typeface="Times New Roman" panose="02020603050405020304" pitchFamily="18" charset="0"/>
                <a:ea typeface="Times New Roman" panose="02020603050405020304" pitchFamily="18" charset="0"/>
              </a:rPr>
              <a:t>». Επιμέλεια, Συγγραφή: </a:t>
            </a:r>
            <a:r>
              <a:rPr lang="el-GR" sz="1800" b="1" dirty="0">
                <a:solidFill>
                  <a:srgbClr val="000099"/>
                </a:solidFill>
                <a:effectLst/>
                <a:latin typeface="Times New Roman" panose="02020603050405020304" pitchFamily="18" charset="0"/>
                <a:ea typeface="Times New Roman" panose="02020603050405020304" pitchFamily="18" charset="0"/>
              </a:rPr>
              <a:t>Δρ. Δώρα </a:t>
            </a:r>
            <a:r>
              <a:rPr lang="el-GR" sz="1800" b="1" dirty="0" err="1">
                <a:solidFill>
                  <a:srgbClr val="000099"/>
                </a:solidFill>
                <a:effectLst/>
                <a:latin typeface="Times New Roman" panose="02020603050405020304" pitchFamily="18" charset="0"/>
                <a:ea typeface="Times New Roman" panose="02020603050405020304" pitchFamily="18" charset="0"/>
              </a:rPr>
              <a:t>Γιαννίτση</a:t>
            </a:r>
            <a:r>
              <a:rPr lang="el-GR" sz="1800" dirty="0">
                <a:solidFill>
                  <a:srgbClr val="000099"/>
                </a:solidFill>
                <a:effectLst/>
                <a:latin typeface="Times New Roman" panose="02020603050405020304" pitchFamily="18" charset="0"/>
                <a:ea typeface="Times New Roman" panose="02020603050405020304" pitchFamily="18" charset="0"/>
              </a:rPr>
              <a:t>, δ/</a:t>
            </a:r>
            <a:r>
              <a:rPr lang="el-GR" sz="1800" dirty="0" err="1">
                <a:solidFill>
                  <a:srgbClr val="000099"/>
                </a:solidFill>
                <a:effectLst/>
                <a:latin typeface="Times New Roman" panose="02020603050405020304" pitchFamily="18" charset="0"/>
                <a:ea typeface="Times New Roman" panose="02020603050405020304" pitchFamily="18" charset="0"/>
              </a:rPr>
              <a:t>ντρια</a:t>
            </a:r>
            <a:r>
              <a:rPr lang="el-GR" sz="1800" dirty="0">
                <a:solidFill>
                  <a:srgbClr val="000099"/>
                </a:solidFill>
                <a:effectLst/>
                <a:latin typeface="Times New Roman" panose="02020603050405020304" pitchFamily="18" charset="0"/>
                <a:ea typeface="Times New Roman" panose="02020603050405020304" pitchFamily="18" charset="0"/>
              </a:rPr>
              <a:t> Κέντρου Ελληνικού Πολιτισμού Μόσχας.</a:t>
            </a:r>
            <a:r>
              <a:rPr lang="el-GR" sz="1800" dirty="0">
                <a:solidFill>
                  <a:srgbClr val="000000"/>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Αύλειος</a:t>
            </a:r>
            <a:r>
              <a:rPr lang="el-GR" sz="1800" b="1" dirty="0">
                <a:solidFill>
                  <a:srgbClr val="000099"/>
                </a:solidFill>
                <a:effectLst/>
                <a:latin typeface="Times New Roman" panose="02020603050405020304" pitchFamily="18" charset="0"/>
                <a:ea typeface="Times New Roman" panose="02020603050405020304" pitchFamily="18" charset="0"/>
              </a:rPr>
              <a:t> χώρος Οικίας </a:t>
            </a:r>
            <a:r>
              <a:rPr lang="el-GR" sz="1800" b="1" dirty="0" err="1">
                <a:solidFill>
                  <a:srgbClr val="000099"/>
                </a:solidFill>
                <a:effectLst/>
                <a:latin typeface="Times New Roman" panose="02020603050405020304" pitchFamily="18" charset="0"/>
                <a:ea typeface="Times New Roman" panose="02020603050405020304" pitchFamily="18" charset="0"/>
              </a:rPr>
              <a:t>Τσικλητήρα</a:t>
            </a:r>
            <a:r>
              <a:rPr lang="el-GR" sz="1800" b="1" dirty="0">
                <a:solidFill>
                  <a:srgbClr val="000099"/>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Πύλος</a:t>
            </a:r>
            <a:endParaRPr lang="ru-RU" sz="1800" dirty="0">
              <a:solidFill>
                <a:srgbClr val="000099"/>
              </a:solidFill>
              <a:effectLst/>
              <a:latin typeface="Times New Roman" panose="02020603050405020304" pitchFamily="18" charset="0"/>
              <a:ea typeface="Calibri" panose="020F0502020204030204" pitchFamily="34" charset="0"/>
            </a:endParaRPr>
          </a:p>
          <a:p>
            <a:pPr algn="ctr">
              <a:lnSpc>
                <a:spcPct val="107000"/>
              </a:lnSpc>
              <a:spcAft>
                <a:spcPts val="800"/>
              </a:spcAft>
            </a:pPr>
            <a:r>
              <a:rPr lang="ru-RU" sz="1800" dirty="0">
                <a:solidFill>
                  <a:srgbClr val="000099"/>
                </a:solidFill>
                <a:effectLst/>
                <a:latin typeface="Times New Roman" panose="02020603050405020304" pitchFamily="18" charset="0"/>
                <a:ea typeface="Calibri" panose="020F0502020204030204" pitchFamily="34" charset="0"/>
              </a:rPr>
              <a:t> </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ΒΡΑΒΕΥΣΗ από τον Δήμαρχο </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Πύλου</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Νέστορος</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Παναγιώτη </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Καρβέλα</a:t>
            </a:r>
            <a:r>
              <a:rPr lang="ru-RU"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el-GR" sz="1800" b="1" i="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Τιμής Ένεκεν</a:t>
            </a:r>
            <a:r>
              <a:rPr lang="ru-RU"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ru-RU"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Συνάντηση με τ</a:t>
            </a:r>
            <a:r>
              <a:rPr lang="el-GR" dirty="0">
                <a:solidFill>
                  <a:srgbClr val="000099"/>
                </a:solidFill>
                <a:latin typeface="Times New Roman" panose="02020603050405020304" pitchFamily="18" charset="0"/>
                <a:ea typeface="Calibri" panose="020F0502020204030204" pitchFamily="34" charset="0"/>
                <a:cs typeface="Arial" panose="020B0604020202020204" pitchFamily="34" charset="0"/>
              </a:rPr>
              <a:t>η</a:t>
            </a:r>
            <a:r>
              <a:rPr lang="el-GR"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ν πρόεδρο της Ελληνικής Δημοκρατίας και προσφορά του βιβλίου μας </a:t>
            </a:r>
            <a:r>
              <a:rPr lang="ru-RU"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1898" y="-21841"/>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8672" y="631848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506" y="6351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3217" y="63510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a:extLst>
              <a:ext uri="{FF2B5EF4-FFF2-40B4-BE49-F238E27FC236}">
                <a16:creationId xmlns:a16="http://schemas.microsoft.com/office/drawing/2014/main" id="{A76BAF63-4FF0-4946-0797-3E118D353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3012153"/>
            <a:ext cx="43878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a:extLst>
              <a:ext uri="{FF2B5EF4-FFF2-40B4-BE49-F238E27FC236}">
                <a16:creationId xmlns:a16="http://schemas.microsoft.com/office/drawing/2014/main" id="{C012F7B9-515A-34FE-7015-E78B22EA4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34" y="3036025"/>
            <a:ext cx="5022466" cy="37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485549"/>
      </p:ext>
    </p:extLst>
  </p:cSld>
  <p:clrMapOvr>
    <a:masterClrMapping/>
  </p:clrMapOvr>
  <p:transition spd="slow" advTm="5000">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E8966BDA-342A-A5E7-123B-534A05228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909" y="195209"/>
            <a:ext cx="5605358" cy="42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a:extLst>
              <a:ext uri="{FF2B5EF4-FFF2-40B4-BE49-F238E27FC236}">
                <a16:creationId xmlns:a16="http://schemas.microsoft.com/office/drawing/2014/main" id="{A13BC5EC-0E07-D040-E1BE-DF5B2AEE2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932" y="195209"/>
            <a:ext cx="5193960" cy="519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96F22EBD-4B5C-C12C-8AF3-565950914C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528" y="5866671"/>
            <a:ext cx="2120194" cy="796120"/>
          </a:xfrm>
          <a:prstGeom prst="rect">
            <a:avLst/>
          </a:prstGeom>
        </p:spPr>
      </p:pic>
      <p:pic>
        <p:nvPicPr>
          <p:cNvPr id="5" name="Рисунок 64" descr="http://www.crossed-flag-pins.com/Friendship-Pins/Russia/Flag-Pins-Russia-Greece.jpg">
            <a:extLst>
              <a:ext uri="{FF2B5EF4-FFF2-40B4-BE49-F238E27FC236}">
                <a16:creationId xmlns:a16="http://schemas.microsoft.com/office/drawing/2014/main" id="{7685B933-A113-BFF4-DD1D-7CDFB5C431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5542" y="5778956"/>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a:extLst>
              <a:ext uri="{FF2B5EF4-FFF2-40B4-BE49-F238E27FC236}">
                <a16:creationId xmlns:a16="http://schemas.microsoft.com/office/drawing/2014/main" id="{8F3581AF-CE7C-CB41-657A-9E1D12E27F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1963" y="56237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a:extLst>
              <a:ext uri="{FF2B5EF4-FFF2-40B4-BE49-F238E27FC236}">
                <a16:creationId xmlns:a16="http://schemas.microsoft.com/office/drawing/2014/main" id="{6EFBB017-EFE4-D810-3F72-E7DF52A628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8384" y="586667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299653"/>
      </p:ext>
    </p:extLst>
  </p:cSld>
  <p:clrMapOvr>
    <a:masterClrMapping/>
  </p:clrMapOvr>
  <p:transition spd="slow" advTm="5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75644" y="742646"/>
            <a:ext cx="9979231" cy="830997"/>
          </a:xfrm>
          <a:prstGeom prst="rect">
            <a:avLst/>
          </a:prstGeom>
        </p:spPr>
        <p:txBody>
          <a:bodyPr wrap="square">
            <a:spAutoFit/>
          </a:bodyPr>
          <a:lstStyle/>
          <a:p>
            <a:pPr algn="ctr">
              <a:spcAft>
                <a:spcPts val="0"/>
              </a:spcAft>
            </a:pPr>
            <a:r>
              <a:rPr lang="el-GR" sz="2400" dirty="0">
                <a:solidFill>
                  <a:srgbClr val="002060"/>
                </a:solidFill>
                <a:effectLst/>
                <a:latin typeface="Times New Roman" panose="02020603050405020304" pitchFamily="18" charset="0"/>
                <a:ea typeface="SimSun" panose="02010600030101010101" pitchFamily="2" charset="-122"/>
              </a:rPr>
              <a:t>Παράσταση «ΑΝΤΙΓΟΝΗ» του Σοφοκλή στο Αμφιθέατρο Κάστρου Καλαμάτας (2/08/201</a:t>
            </a:r>
            <a:r>
              <a:rPr lang="en-US" sz="2400" dirty="0">
                <a:solidFill>
                  <a:srgbClr val="002060"/>
                </a:solidFill>
                <a:effectLst/>
                <a:latin typeface="Times New Roman" panose="02020603050405020304" pitchFamily="18" charset="0"/>
                <a:ea typeface="SimSun" panose="02010600030101010101" pitchFamily="2" charset="-122"/>
              </a:rPr>
              <a:t>4</a:t>
            </a:r>
            <a:r>
              <a:rPr lang="el-GR" sz="2400" dirty="0">
                <a:solidFill>
                  <a:srgbClr val="002060"/>
                </a:solidFill>
                <a:effectLst/>
                <a:latin typeface="Times New Roman" panose="02020603050405020304" pitchFamily="18" charset="0"/>
                <a:ea typeface="SimSun" panose="02010600030101010101" pitchFamily="2" charset="-122"/>
              </a:rPr>
              <a:t>)</a:t>
            </a:r>
            <a:endParaRPr lang="ru-RU" sz="2400" dirty="0">
              <a:effectLst/>
              <a:latin typeface="Times New Roman" panose="02020603050405020304" pitchFamily="18" charset="0"/>
              <a:ea typeface="SimSun" panose="02010600030101010101" pitchFamily="2" charset="-122"/>
            </a:endParaRPr>
          </a:p>
        </p:txBody>
      </p:sp>
      <p:pic>
        <p:nvPicPr>
          <p:cNvPr id="4098" name="Picture 2" descr="KKK_43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033" y="1928564"/>
            <a:ext cx="5283913" cy="355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KKK_44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9936" y="1928563"/>
            <a:ext cx="5284939" cy="355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5381"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5456" y="626590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5531" y="626590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420033"/>
      </p:ext>
    </p:extLst>
  </p:cSld>
  <p:clrMapOvr>
    <a:masterClrMapping/>
  </p:clrMapOvr>
  <p:transition spd="slow" advTm="5000">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8DA50C2-1A7E-28B3-F2CA-124986B98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55" y="0"/>
            <a:ext cx="4479192" cy="333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a:extLst>
              <a:ext uri="{FF2B5EF4-FFF2-40B4-BE49-F238E27FC236}">
                <a16:creationId xmlns:a16="http://schemas.microsoft.com/office/drawing/2014/main" id="{154658CA-B30C-3BCD-76DA-4957A1599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215" y="3429000"/>
            <a:ext cx="2431551" cy="32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a:extLst>
              <a:ext uri="{FF2B5EF4-FFF2-40B4-BE49-F238E27FC236}">
                <a16:creationId xmlns:a16="http://schemas.microsoft.com/office/drawing/2014/main" id="{B8C76CA8-B2EF-7E4E-C8DD-CFE1DA14E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878" y="3339101"/>
            <a:ext cx="4400391" cy="33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A54E5FE4-BA80-5EEE-36BE-1662679794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0528" y="5866671"/>
            <a:ext cx="2120194" cy="796120"/>
          </a:xfrm>
          <a:prstGeom prst="rect">
            <a:avLst/>
          </a:prstGeom>
        </p:spPr>
      </p:pic>
      <p:pic>
        <p:nvPicPr>
          <p:cNvPr id="15365" name="Picture 5">
            <a:extLst>
              <a:ext uri="{FF2B5EF4-FFF2-40B4-BE49-F238E27FC236}">
                <a16:creationId xmlns:a16="http://schemas.microsoft.com/office/drawing/2014/main" id="{0022CC8A-2803-999A-722A-2474CF2A4E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424" y="98227"/>
            <a:ext cx="4238998" cy="32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a:extLst>
              <a:ext uri="{FF2B5EF4-FFF2-40B4-BE49-F238E27FC236}">
                <a16:creationId xmlns:a16="http://schemas.microsoft.com/office/drawing/2014/main" id="{92098E44-712A-43C1-D22A-49AEA61A43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3384" y="518486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a:extLst>
              <a:ext uri="{FF2B5EF4-FFF2-40B4-BE49-F238E27FC236}">
                <a16:creationId xmlns:a16="http://schemas.microsoft.com/office/drawing/2014/main" id="{8A11488C-3AC9-C42F-FDAE-C513A83516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0587" y="4503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a:extLst>
              <a:ext uri="{FF2B5EF4-FFF2-40B4-BE49-F238E27FC236}">
                <a16:creationId xmlns:a16="http://schemas.microsoft.com/office/drawing/2014/main" id="{9E816B38-C7DD-A46C-95D7-8B614CA9A8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55382" y="504943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78464"/>
      </p:ext>
    </p:extLst>
  </p:cSld>
  <p:clrMapOvr>
    <a:masterClrMapping/>
  </p:clrMapOvr>
  <p:transition spd="slow" advTm="5000">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069395"/>
          </a:xfrm>
          <a:prstGeom prst="rect">
            <a:avLst/>
          </a:prstGeom>
        </p:spPr>
        <p:txBody>
          <a:bodyPr wrap="square">
            <a:spAutoFit/>
          </a:bodyPr>
          <a:lstStyle/>
          <a:p>
            <a:pPr algn="ctr">
              <a:lnSpc>
                <a:spcPct val="107000"/>
              </a:lnSpc>
              <a:spcAft>
                <a:spcPts val="800"/>
              </a:spcAft>
            </a:pP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ΆΛΛΗ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ΙΟΥΛΙΟΥ </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2022.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Ετήσιο καθιερωμένο θερινό συναπάντημα μελών-εκπροσώπων ΜΕΣΣΗΝΙΑΚΗΣ ΑΜΦΙΚΤΥΟΝΙΑΣ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στην πόλη της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Κ</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αλαμάτας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ΑΤΕΝΙΖΟΥΜΕ ΠΑΝΤΑ ΜΠΡΟΣΤΑ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1173" y="600814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8672" y="631848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506" y="6351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3217" y="63510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a:extLst>
              <a:ext uri="{FF2B5EF4-FFF2-40B4-BE49-F238E27FC236}">
                <a16:creationId xmlns:a16="http://schemas.microsoft.com/office/drawing/2014/main" id="{E0A16D5E-D7AA-E1E2-0DD8-810A31F02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1561602"/>
            <a:ext cx="5998495" cy="33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2A2AF09E-24C5-44AF-868C-D9BAB8DE2C43}"/>
              </a:ext>
            </a:extLst>
          </p:cNvPr>
          <p:cNvSpPr>
            <a:spLocks noChangeArrowheads="1"/>
          </p:cNvSpPr>
          <p:nvPr/>
        </p:nvSpPr>
        <p:spPr bwMode="auto">
          <a:xfrm>
            <a:off x="7095775" y="15294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6387" name="Picture 3">
            <a:extLst>
              <a:ext uri="{FF2B5EF4-FFF2-40B4-BE49-F238E27FC236}">
                <a16:creationId xmlns:a16="http://schemas.microsoft.com/office/drawing/2014/main" id="{02EEAB6B-FDDC-3865-9307-B26322C72B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056"/>
          <a:stretch>
            <a:fillRect/>
          </a:stretch>
        </p:blipFill>
        <p:spPr bwMode="auto">
          <a:xfrm>
            <a:off x="7095775" y="1506634"/>
            <a:ext cx="1993900" cy="3540125"/>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a:extLst>
              <a:ext uri="{FF2B5EF4-FFF2-40B4-BE49-F238E27FC236}">
                <a16:creationId xmlns:a16="http://schemas.microsoft.com/office/drawing/2014/main" id="{F3391015-AFDA-CD47-CC9F-046AC33C91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9675" y="1535844"/>
            <a:ext cx="30035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a:extLst>
              <a:ext uri="{FF2B5EF4-FFF2-40B4-BE49-F238E27FC236}">
                <a16:creationId xmlns:a16="http://schemas.microsoft.com/office/drawing/2014/main" id="{0674C8C3-6957-64DB-AF26-23503F8FC1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2061" y="3293168"/>
            <a:ext cx="3141164" cy="17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783819"/>
      </p:ext>
    </p:extLst>
  </p:cSld>
  <p:clrMapOvr>
    <a:masterClrMapping/>
  </p:clrMapOvr>
  <p:transition spd="slow" advTm="500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15">
            <a:extLst>
              <a:ext uri="{FF2B5EF4-FFF2-40B4-BE49-F238E27FC236}">
                <a16:creationId xmlns:a16="http://schemas.microsoft.com/office/drawing/2014/main" id="{74BBBB21-9998-AFF6-C563-7C0B7F252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30" y="0"/>
            <a:ext cx="9168601" cy="615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A793080C-8704-6A93-CDF2-BEA3CABD9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159" y="5965054"/>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D804F2F3-F0F9-4BE3-830E-D0A9EEFFAB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3217" y="63510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BC9B0737-DAAD-F287-FCC3-88320561EB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245" y="63435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91C801D4-E26C-509F-2C91-87B239C53F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9320" y="627539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871978"/>
      </p:ext>
    </p:extLst>
  </p:cSld>
  <p:clrMapOvr>
    <a:masterClrMapping/>
  </p:clrMapOvr>
  <p:transition spd="slow" advTm="5000">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16">
            <a:extLst>
              <a:ext uri="{FF2B5EF4-FFF2-40B4-BE49-F238E27FC236}">
                <a16:creationId xmlns:a16="http://schemas.microsoft.com/office/drawing/2014/main" id="{65177083-2F23-5861-C65E-E9A519C82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322" y="0"/>
            <a:ext cx="6621025" cy="66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4EC05F6E-7BDD-3998-0265-06F27660C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275" y="6061880"/>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359F3F71-D8EA-8936-2343-C633621121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1913" y="626435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FE192510-8106-7B7D-8E18-F656F426EF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4092"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0E87BE29-BCF9-0137-87F3-E5FBD18014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4167"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933C2F2-854C-698D-A0EF-E0AF7D19B9B0}"/>
              </a:ext>
            </a:extLst>
          </p:cNvPr>
          <p:cNvSpPr txBox="1"/>
          <p:nvPr/>
        </p:nvSpPr>
        <p:spPr>
          <a:xfrm>
            <a:off x="8239874" y="328774"/>
            <a:ext cx="2858804" cy="2744982"/>
          </a:xfrm>
          <a:prstGeom prst="rect">
            <a:avLst/>
          </a:prstGeom>
          <a:noFill/>
        </p:spPr>
        <p:txBody>
          <a:bodyPr wrap="square">
            <a:spAutoFit/>
          </a:bodyPr>
          <a:lstStyle/>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6</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ΙΟΥΛΙΟΥ </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202</a:t>
            </a:r>
            <a:r>
              <a:rPr lang="el-GR" sz="1800" b="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3</a:t>
            </a:r>
            <a:r>
              <a:rPr lang="ru-RU" sz="1800" b="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Ετήσιο καθιερωμένο θερινό συναπάντημα μελών-εκπροσώπων ΜΕΣΣΗΝΙΑΚΗΣ ΑΜΦΙΚΤΥΟΝΙΑΣ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στην πόλη της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Κ</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αλαμάτας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ΑΤΕΝΙΖΟΥΜΕ ΠΑΝΤΑ ΜΠΡΟΣΤΑ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0783776"/>
      </p:ext>
    </p:extLst>
  </p:cSld>
  <p:clrMapOvr>
    <a:masterClrMapping/>
  </p:clrMapOvr>
  <p:transition spd="slow" advTm="5000">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477328"/>
          </a:xfrm>
          <a:prstGeom prst="rect">
            <a:avLst/>
          </a:prstGeom>
        </p:spPr>
        <p:txBody>
          <a:bodyPr wrap="square">
            <a:spAutoFit/>
          </a:bodyPr>
          <a:lstStyle/>
          <a:p>
            <a:pPr algn="ctr">
              <a:spcAft>
                <a:spcPts val="0"/>
              </a:spcAft>
            </a:pPr>
            <a:r>
              <a:rPr lang="el-GR" sz="1800" b="1" dirty="0">
                <a:solidFill>
                  <a:srgbClr val="000099"/>
                </a:solidFill>
                <a:effectLst/>
                <a:latin typeface="Times New Roman" panose="02020603050405020304" pitchFamily="18" charset="0"/>
                <a:ea typeface="Calibri" panose="020F0502020204030204" pitchFamily="34" charset="0"/>
              </a:rPr>
              <a:t>Σάββατο, 5 Αυγούστου 2023, </a:t>
            </a:r>
            <a:r>
              <a:rPr lang="el-GR" sz="1800" b="1" dirty="0" err="1">
                <a:solidFill>
                  <a:srgbClr val="000099"/>
                </a:solidFill>
                <a:effectLst/>
                <a:latin typeface="Times New Roman" panose="02020603050405020304" pitchFamily="18" charset="0"/>
                <a:ea typeface="Calibri" panose="020F0502020204030204" pitchFamily="34" charset="0"/>
              </a:rPr>
              <a:t>Ναυαρίνο</a:t>
            </a:r>
            <a:r>
              <a:rPr lang="el-GR" sz="1800" b="1" dirty="0">
                <a:solidFill>
                  <a:srgbClr val="000099"/>
                </a:solidFill>
                <a:effectLst/>
                <a:latin typeface="Times New Roman" panose="02020603050405020304" pitchFamily="18" charset="0"/>
                <a:ea typeface="Calibri" panose="020F0502020204030204" pitchFamily="34" charset="0"/>
              </a:rPr>
              <a:t>, </a:t>
            </a:r>
            <a:r>
              <a:rPr lang="el-GR" sz="1800" b="1" dirty="0" err="1">
                <a:solidFill>
                  <a:srgbClr val="000099"/>
                </a:solidFill>
                <a:effectLst/>
                <a:latin typeface="Times New Roman" panose="02020603050405020304" pitchFamily="18" charset="0"/>
                <a:ea typeface="Calibri" panose="020F0502020204030204" pitchFamily="34" charset="0"/>
              </a:rPr>
              <a:t>Πύλος</a:t>
            </a:r>
            <a:r>
              <a:rPr lang="el-GR" sz="1800" b="1" dirty="0">
                <a:solidFill>
                  <a:srgbClr val="000099"/>
                </a:solidFill>
                <a:effectLst/>
                <a:latin typeface="Times New Roman" panose="02020603050405020304" pitchFamily="18" charset="0"/>
                <a:ea typeface="Calibri" panose="020F0502020204030204" pitchFamily="34" charset="0"/>
              </a:rPr>
              <a:t>, Μεσσηνία.  15</a:t>
            </a:r>
            <a:r>
              <a:rPr lang="el-GR" sz="1800" b="1" baseline="30000" dirty="0">
                <a:solidFill>
                  <a:srgbClr val="000099"/>
                </a:solidFill>
                <a:effectLst/>
                <a:latin typeface="Times New Roman" panose="02020603050405020304" pitchFamily="18" charset="0"/>
                <a:ea typeface="Calibri" panose="020F0502020204030204" pitchFamily="34" charset="0"/>
              </a:rPr>
              <a:t>ο</a:t>
            </a:r>
            <a:r>
              <a:rPr lang="el-GR" sz="1800" b="1" dirty="0">
                <a:solidFill>
                  <a:srgbClr val="000099"/>
                </a:solidFill>
                <a:effectLst/>
                <a:latin typeface="Times New Roman" panose="02020603050405020304" pitchFamily="18" charset="0"/>
                <a:ea typeface="Calibri" panose="020F0502020204030204" pitchFamily="34" charset="0"/>
              </a:rPr>
              <a:t> Τακτικό Συνέδριο και Γενική Συνέλευση της Μεσσηνιακής </a:t>
            </a:r>
            <a:r>
              <a:rPr lang="el-GR" sz="1800" b="1" dirty="0" err="1">
                <a:solidFill>
                  <a:srgbClr val="000099"/>
                </a:solidFill>
                <a:effectLst/>
                <a:latin typeface="Times New Roman" panose="02020603050405020304" pitchFamily="18" charset="0"/>
                <a:ea typeface="Calibri" panose="020F0502020204030204" pitchFamily="34" charset="0"/>
              </a:rPr>
              <a:t>Αμφικτυονίας</a:t>
            </a:r>
            <a:r>
              <a:rPr lang="el-GR" sz="1800" b="1" dirty="0">
                <a:solidFill>
                  <a:srgbClr val="000099"/>
                </a:solidFill>
                <a:effectLst/>
                <a:latin typeface="Times New Roman" panose="02020603050405020304" pitchFamily="18" charset="0"/>
                <a:ea typeface="Calibri" panose="020F0502020204030204" pitchFamily="34" charset="0"/>
              </a:rPr>
              <a:t>.</a:t>
            </a:r>
            <a:r>
              <a:rPr lang="el-GR" sz="1800" dirty="0">
                <a:solidFill>
                  <a:srgbClr val="000099"/>
                </a:solidFill>
                <a:effectLst/>
                <a:latin typeface="Times New Roman" panose="02020603050405020304" pitchFamily="18" charset="0"/>
                <a:ea typeface="Calibri" panose="020F0502020204030204" pitchFamily="34" charset="0"/>
              </a:rPr>
              <a:t>  Με τη συμμετοχή και ευλογία του </a:t>
            </a:r>
            <a:r>
              <a:rPr lang="el-GR" sz="1800" b="1" dirty="0">
                <a:solidFill>
                  <a:srgbClr val="000099"/>
                </a:solidFill>
                <a:effectLst/>
                <a:latin typeface="Times New Roman" panose="02020603050405020304" pitchFamily="18" charset="0"/>
                <a:ea typeface="Calibri" panose="020F0502020204030204" pitchFamily="34" charset="0"/>
              </a:rPr>
              <a:t>Μητροπολίτη Μεσσηνίας</a:t>
            </a:r>
            <a:r>
              <a:rPr lang="el-GR" sz="1800" dirty="0">
                <a:solidFill>
                  <a:srgbClr val="000099"/>
                </a:solidFill>
                <a:effectLst/>
                <a:latin typeface="Times New Roman" panose="02020603050405020304" pitchFamily="18" charset="0"/>
                <a:ea typeface="Calibri" panose="020F0502020204030204" pitchFamily="34" charset="0"/>
              </a:rPr>
              <a:t> </a:t>
            </a:r>
            <a:r>
              <a:rPr lang="el-GR" sz="1800" b="1" dirty="0">
                <a:solidFill>
                  <a:srgbClr val="000099"/>
                </a:solidFill>
                <a:effectLst/>
                <a:latin typeface="Times New Roman" panose="02020603050405020304" pitchFamily="18" charset="0"/>
                <a:ea typeface="Calibri" panose="020F0502020204030204" pitchFamily="34" charset="0"/>
              </a:rPr>
              <a:t>κ.κ. Χρυσοστόμου</a:t>
            </a:r>
            <a:r>
              <a:rPr lang="el-GR" sz="1800" dirty="0">
                <a:solidFill>
                  <a:srgbClr val="000099"/>
                </a:solidFill>
                <a:effectLst/>
                <a:latin typeface="Times New Roman" panose="02020603050405020304" pitchFamily="18" charset="0"/>
                <a:ea typeface="Calibri" panose="020F0502020204030204" pitchFamily="34" charset="0"/>
              </a:rPr>
              <a:t>, με τη συμμετοχή του </a:t>
            </a:r>
            <a:r>
              <a:rPr lang="el-GR" sz="1800" b="1" dirty="0">
                <a:solidFill>
                  <a:srgbClr val="000099"/>
                </a:solidFill>
                <a:effectLst/>
                <a:latin typeface="Times New Roman" panose="02020603050405020304" pitchFamily="18" charset="0"/>
                <a:ea typeface="Calibri" panose="020F0502020204030204" pitchFamily="34" charset="0"/>
              </a:rPr>
              <a:t>τέως Προέδρου της Ελληνικής Δημοκρατίας</a:t>
            </a:r>
            <a:r>
              <a:rPr lang="el-GR" sz="1800" dirty="0">
                <a:solidFill>
                  <a:srgbClr val="000099"/>
                </a:solidFill>
                <a:effectLst/>
                <a:latin typeface="Times New Roman" panose="02020603050405020304" pitchFamily="18" charset="0"/>
                <a:ea typeface="Calibri" panose="020F0502020204030204" pitchFamily="34" charset="0"/>
              </a:rPr>
              <a:t> </a:t>
            </a:r>
            <a:r>
              <a:rPr lang="el-GR" sz="1800" b="1" dirty="0" err="1">
                <a:solidFill>
                  <a:srgbClr val="000099"/>
                </a:solidFill>
                <a:effectLst/>
                <a:latin typeface="Times New Roman" panose="02020603050405020304" pitchFamily="18" charset="0"/>
                <a:ea typeface="Calibri" panose="020F0502020204030204" pitchFamily="34" charset="0"/>
              </a:rPr>
              <a:t>Παυλόπη</a:t>
            </a:r>
            <a:r>
              <a:rPr lang="el-GR" sz="1800" b="1" dirty="0">
                <a:solidFill>
                  <a:srgbClr val="000099"/>
                </a:solidFill>
                <a:effectLst/>
                <a:latin typeface="Times New Roman" panose="02020603050405020304" pitchFamily="18" charset="0"/>
                <a:ea typeface="Calibri" panose="020F0502020204030204" pitchFamily="34" charset="0"/>
              </a:rPr>
              <a:t> Παυλόπουλου</a:t>
            </a:r>
            <a:r>
              <a:rPr lang="el-GR" sz="1800" dirty="0">
                <a:solidFill>
                  <a:srgbClr val="000099"/>
                </a:solidFill>
                <a:effectLst/>
                <a:latin typeface="Times New Roman" panose="02020603050405020304" pitchFamily="18" charset="0"/>
                <a:ea typeface="Calibri" panose="020F0502020204030204" pitchFamily="34" charset="0"/>
              </a:rPr>
              <a:t>, του περιφερειάρχη Πελοποννήσου </a:t>
            </a:r>
            <a:r>
              <a:rPr lang="el-GR" sz="1800" b="1" dirty="0">
                <a:solidFill>
                  <a:srgbClr val="000099"/>
                </a:solidFill>
                <a:effectLst/>
                <a:latin typeface="Times New Roman" panose="02020603050405020304" pitchFamily="18" charset="0"/>
                <a:ea typeface="Calibri" panose="020F0502020204030204" pitchFamily="34" charset="0"/>
              </a:rPr>
              <a:t>Παναγιώτη Νίκα</a:t>
            </a:r>
            <a:r>
              <a:rPr lang="el-GR" sz="1800" dirty="0">
                <a:solidFill>
                  <a:srgbClr val="000099"/>
                </a:solidFill>
                <a:effectLst/>
                <a:latin typeface="Times New Roman" panose="02020603050405020304" pitchFamily="18" charset="0"/>
                <a:ea typeface="Calibri" panose="020F0502020204030204" pitchFamily="34" charset="0"/>
              </a:rPr>
              <a:t>, του δημάρχου Καλαμάτας </a:t>
            </a:r>
            <a:r>
              <a:rPr lang="el-GR" sz="1800" b="1" dirty="0">
                <a:solidFill>
                  <a:srgbClr val="000099"/>
                </a:solidFill>
                <a:effectLst/>
                <a:latin typeface="Times New Roman" panose="02020603050405020304" pitchFamily="18" charset="0"/>
                <a:ea typeface="Calibri" panose="020F0502020204030204" pitchFamily="34" charset="0"/>
              </a:rPr>
              <a:t>Θανάση Βασιλόπουλου</a:t>
            </a:r>
            <a:r>
              <a:rPr lang="el-GR" sz="1800" dirty="0">
                <a:solidFill>
                  <a:srgbClr val="000099"/>
                </a:solidFill>
                <a:effectLst/>
                <a:latin typeface="Times New Roman" panose="02020603050405020304" pitchFamily="18" charset="0"/>
                <a:ea typeface="Calibri" panose="020F0502020204030204" pitchFamily="34" charset="0"/>
              </a:rPr>
              <a:t>, των απανταχού </a:t>
            </a:r>
            <a:r>
              <a:rPr lang="el-GR" sz="1800" dirty="0" err="1">
                <a:solidFill>
                  <a:srgbClr val="000099"/>
                </a:solidFill>
                <a:effectLst/>
                <a:latin typeface="Times New Roman" panose="02020603050405020304" pitchFamily="18" charset="0"/>
                <a:ea typeface="Calibri" panose="020F0502020204030204" pitchFamily="34" charset="0"/>
              </a:rPr>
              <a:t>Μεσσηνίων</a:t>
            </a:r>
            <a:r>
              <a:rPr lang="el-GR" sz="1800" dirty="0">
                <a:solidFill>
                  <a:srgbClr val="000099"/>
                </a:solidFill>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l-GR" sz="1800" b="1" dirty="0" err="1">
                <a:solidFill>
                  <a:srgbClr val="0000FF"/>
                </a:solidFill>
                <a:effectLst/>
                <a:latin typeface="Times New Roman" panose="02020603050405020304" pitchFamily="18" charset="0"/>
                <a:ea typeface="Calibri" panose="020F0502020204030204" pitchFamily="34" charset="0"/>
              </a:rPr>
              <a:t>https</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amfiktyonia</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gr</a:t>
            </a:r>
            <a:r>
              <a:rPr lang="ru-RU" sz="1800" b="1" dirty="0">
                <a:solidFill>
                  <a:srgbClr val="0000FF"/>
                </a:solidFill>
                <a:effectLst/>
                <a:latin typeface="Times New Roman" panose="02020603050405020304" pitchFamily="18" charset="0"/>
                <a:ea typeface="Calibri" panose="020F0502020204030204" pitchFamily="34" charset="0"/>
              </a:rPr>
              <a:t>/</a:t>
            </a:r>
            <a:r>
              <a:rPr lang="ru-RU" sz="1800" b="1" dirty="0">
                <a:solidFill>
                  <a:srgbClr val="000099"/>
                </a:solidFill>
                <a:effectLst/>
                <a:latin typeface="Times New Roman" panose="02020603050405020304" pitchFamily="18" charset="0"/>
                <a:ea typeface="Calibri" panose="020F0502020204030204" pitchFamily="34"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3753152" y="4620100"/>
            <a:ext cx="21244473" cy="5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D0F03637-FEB1-7348-9B4C-B4EE8D26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882" y="5830774"/>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Рисунок 15">
            <a:extLst>
              <a:ext uri="{FF2B5EF4-FFF2-40B4-BE49-F238E27FC236}">
                <a16:creationId xmlns:a16="http://schemas.microsoft.com/office/drawing/2014/main" id="{FD8C3E24-470C-C0E8-7100-0FF31B0026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9972" y="1733085"/>
            <a:ext cx="5381270" cy="403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Рисунок 20">
            <a:extLst>
              <a:ext uri="{FF2B5EF4-FFF2-40B4-BE49-F238E27FC236}">
                <a16:creationId xmlns:a16="http://schemas.microsoft.com/office/drawing/2014/main" id="{BE2C98AA-A806-0685-5F26-B2EDA8F8A5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583522" y="2162455"/>
            <a:ext cx="4339259" cy="324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062917"/>
      </p:ext>
    </p:extLst>
  </p:cSld>
  <p:clrMapOvr>
    <a:masterClrMapping/>
  </p:clrMapOvr>
  <p:transition spd="slow" advTm="5000">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16">
            <a:extLst>
              <a:ext uri="{FF2B5EF4-FFF2-40B4-BE49-F238E27FC236}">
                <a16:creationId xmlns:a16="http://schemas.microsoft.com/office/drawing/2014/main" id="{5A95E38C-65C7-4AA0-C83E-35298C750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86" y="636016"/>
            <a:ext cx="5585967" cy="558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Рисунок 28">
            <a:extLst>
              <a:ext uri="{FF2B5EF4-FFF2-40B4-BE49-F238E27FC236}">
                <a16:creationId xmlns:a16="http://schemas.microsoft.com/office/drawing/2014/main" id="{43933D05-9CF7-AFFE-CEE7-56CB4DA81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08545" y="908050"/>
            <a:ext cx="680085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270167"/>
      </p:ext>
    </p:extLst>
  </p:cSld>
  <p:clrMapOvr>
    <a:masterClrMapping/>
  </p:clrMapOvr>
  <p:transition spd="slow" advTm="5000">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43">
            <a:extLst>
              <a:ext uri="{FF2B5EF4-FFF2-40B4-BE49-F238E27FC236}">
                <a16:creationId xmlns:a16="http://schemas.microsoft.com/office/drawing/2014/main" id="{0E2B1CCD-B74F-1DA2-2436-AEDE2495B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Рисунок 29">
            <a:extLst>
              <a:ext uri="{FF2B5EF4-FFF2-40B4-BE49-F238E27FC236}">
                <a16:creationId xmlns:a16="http://schemas.microsoft.com/office/drawing/2014/main" id="{3F07873A-075F-107A-D10F-CB9D858CF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353050" y="120015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118777"/>
      </p:ext>
    </p:extLst>
  </p:cSld>
  <p:clrMapOvr>
    <a:masterClrMapping/>
  </p:clrMapOvr>
  <p:transition spd="slow" advTm="5000">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16">
            <a:extLst>
              <a:ext uri="{FF2B5EF4-FFF2-40B4-BE49-F238E27FC236}">
                <a16:creationId xmlns:a16="http://schemas.microsoft.com/office/drawing/2014/main" id="{E2335DF4-CE38-434B-6D7D-3EC01CAF2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97" y="668182"/>
            <a:ext cx="6283021" cy="471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Рисунок 44">
            <a:extLst>
              <a:ext uri="{FF2B5EF4-FFF2-40B4-BE49-F238E27FC236}">
                <a16:creationId xmlns:a16="http://schemas.microsoft.com/office/drawing/2014/main" id="{BB3D326D-986A-25D8-367D-D271D958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917" y="566630"/>
            <a:ext cx="4916559" cy="491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536534"/>
      </p:ext>
    </p:extLst>
  </p:cSld>
  <p:clrMapOvr>
    <a:masterClrMapping/>
  </p:clrMapOvr>
  <p:transition spd="slow" advTm="5000">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pic>
        <p:nvPicPr>
          <p:cNvPr id="1048" name="Рисунок 63" descr="1157_9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068" y="3122067"/>
            <a:ext cx="1224302" cy="122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054"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6370" y="3122067"/>
            <a:ext cx="1523526" cy="1224302"/>
          </a:xfrm>
          <a:prstGeom prst="rect">
            <a:avLst/>
          </a:prstGeom>
          <a:noFill/>
          <a:extLst>
            <a:ext uri="{909E8E84-426E-40DD-AFC4-6F175D3DCCD1}">
              <a14:hiddenFill xmlns:a14="http://schemas.microsoft.com/office/drawing/2010/main">
                <a:solidFill>
                  <a:srgbClr val="FFFFFF"/>
                </a:solidFill>
              </a14:hiddenFill>
            </a:ext>
          </a:extLst>
        </p:spPr>
      </p:pic>
      <p:pic>
        <p:nvPicPr>
          <p:cNvPr id="39" name="Рисунок 63" descr="1157_9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9896" y="3167785"/>
            <a:ext cx="1224302" cy="122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4198" y="3197792"/>
            <a:ext cx="1523526" cy="1224302"/>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63" descr="1157_9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7724" y="3203158"/>
            <a:ext cx="1224302" cy="122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C6A2C10-EB7E-B903-EDA6-43ECBAE5F291}"/>
              </a:ext>
            </a:extLst>
          </p:cNvPr>
          <p:cNvSpPr txBox="1"/>
          <p:nvPr/>
        </p:nvSpPr>
        <p:spPr>
          <a:xfrm>
            <a:off x="3122068" y="704193"/>
            <a:ext cx="7346235" cy="1626214"/>
          </a:xfrm>
          <a:prstGeom prst="rect">
            <a:avLst/>
          </a:prstGeom>
          <a:noFill/>
        </p:spPr>
        <p:txBody>
          <a:bodyPr wrap="square">
            <a:spAutoFit/>
          </a:bodyPr>
          <a:lstStyle/>
          <a:p>
            <a:pPr algn="just">
              <a:lnSpc>
                <a:spcPct val="107000"/>
              </a:lnSpc>
              <a:spcAft>
                <a:spcPts val="800"/>
              </a:spcAft>
            </a:pPr>
            <a:r>
              <a:rPr lang="el-GR" sz="22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ΕΙΜΑΣΤΕ ΜΑΖΙ !!! ΕΙΜΑΣΤΕ ΕΝΑΣ ΚΟΣΜΟΣ!!!</a:t>
            </a:r>
            <a:endParaRPr lang="el-GR" sz="2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l-GR" sz="22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ΜΑΖΙ ΕΙΜΑΣΤΕ ΙΣΧΥΡΟΤΕΡΟΙ, ΣΘΕΝΑΡΟΤΕΡΟΙ, ΠΝΕΥΜΑΤΙΚΑ ΕΜΠΛΟΥΤΙΣΜΕΝΟΙ και ΕΙΛΙΚΡΙΝΑ ΕΥΤΥΧΙΣΜΕΝΟΙ!!!</a:t>
            </a:r>
            <a:endParaRPr lang="el-GR" sz="2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2">
            <a:extLst>
              <a:ext uri="{FF2B5EF4-FFF2-40B4-BE49-F238E27FC236}">
                <a16:creationId xmlns:a16="http://schemas.microsoft.com/office/drawing/2014/main" id="{AED5755A-C80B-EB63-FB90-CD794164E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1579" y="5618123"/>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3" descr="http://www.kalamata.gr/images/arthra/2014/08/04-4142/small/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024" y="1052846"/>
            <a:ext cx="4427696" cy="330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15192725_926251377509412_5136468386807733365_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2826" y="1067172"/>
            <a:ext cx="4967654" cy="329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66877"/>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1625" y="627722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1700" y="627777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1775" y="627722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30002" y="0"/>
            <a:ext cx="11621572" cy="369332"/>
          </a:xfrm>
          <a:prstGeom prst="rect">
            <a:avLst/>
          </a:prstGeom>
        </p:spPr>
        <p:txBody>
          <a:bodyPr wrap="square">
            <a:spAutoFit/>
          </a:bodyPr>
          <a:lstStyle/>
          <a:p>
            <a:r>
              <a:rPr lang="el-GR" dirty="0">
                <a:solidFill>
                  <a:srgbClr val="0000FF"/>
                </a:solidFill>
                <a:latin typeface="Arial" panose="020B0604020202020204" pitchFamily="34" charset="0"/>
                <a:ea typeface="SimSun" panose="02010600030101010101" pitchFamily="2" charset="-122"/>
                <a:hlinkClick r:id="rId6"/>
              </a:rPr>
              <a:t>http://www.kalamata.gr/enimerosi/nea/4142-enthousiase-to-koino-i-antigoni-apo-to-luna-theatre-tis-mosxas.html</a:t>
            </a:r>
            <a:endParaRPr lang="ru-RU" dirty="0"/>
          </a:p>
        </p:txBody>
      </p:sp>
      <p:sp>
        <p:nvSpPr>
          <p:cNvPr id="3" name="Прямоугольник 2"/>
          <p:cNvSpPr/>
          <p:nvPr/>
        </p:nvSpPr>
        <p:spPr>
          <a:xfrm>
            <a:off x="2018805" y="324894"/>
            <a:ext cx="8948042" cy="830997"/>
          </a:xfrm>
          <a:prstGeom prst="rect">
            <a:avLst/>
          </a:prstGeom>
        </p:spPr>
        <p:txBody>
          <a:bodyPr wrap="square">
            <a:spAutoFit/>
          </a:bodyPr>
          <a:lstStyle/>
          <a:p>
            <a:pPr algn="ctr">
              <a:spcAft>
                <a:spcPts val="0"/>
              </a:spcAft>
            </a:pPr>
            <a:r>
              <a:rPr lang="el-GR" sz="2400" i="1" u="sng" kern="1800" dirty="0">
                <a:solidFill>
                  <a:srgbClr val="002060"/>
                </a:solidFill>
                <a:latin typeface="Times New Roman" panose="02020603050405020304" pitchFamily="18" charset="0"/>
                <a:ea typeface="SimSun" panose="02010600030101010101" pitchFamily="2" charset="-122"/>
              </a:rPr>
              <a:t>Απόσπασμα από κριτική ελληνικού τύπου</a:t>
            </a:r>
            <a:r>
              <a:rPr lang="en-US" sz="2400" i="1" u="sng" kern="1800" dirty="0">
                <a:solidFill>
                  <a:srgbClr val="002060"/>
                </a:solidFill>
                <a:latin typeface="Times New Roman" panose="02020603050405020304" pitchFamily="18" charset="0"/>
                <a:ea typeface="SimSun" panose="02010600030101010101" pitchFamily="2" charset="-122"/>
              </a:rPr>
              <a:t>: </a:t>
            </a:r>
            <a:r>
              <a:rPr lang="el-GR" sz="2400" kern="1800" dirty="0">
                <a:solidFill>
                  <a:srgbClr val="002060"/>
                </a:solidFill>
                <a:latin typeface="Times New Roman" panose="02020603050405020304" pitchFamily="18" charset="0"/>
                <a:ea typeface="SimSun" panose="02010600030101010101" pitchFamily="2" charset="-122"/>
              </a:rPr>
              <a:t>Ενθουσίασε το κοινό η «Αντιγόνη» από το Luna Theatre της Μόσχας</a:t>
            </a:r>
            <a:endParaRPr lang="ru-RU" sz="1200" dirty="0">
              <a:solidFill>
                <a:srgbClr val="002060"/>
              </a:solidFill>
              <a:effectLst/>
              <a:latin typeface="Times New Roman" panose="02020603050405020304" pitchFamily="18" charset="0"/>
              <a:ea typeface="SimSun" panose="02010600030101010101" pitchFamily="2" charset="-122"/>
            </a:endParaRPr>
          </a:p>
        </p:txBody>
      </p:sp>
      <p:sp>
        <p:nvSpPr>
          <p:cNvPr id="9" name="Прямоугольник 8"/>
          <p:cNvSpPr/>
          <p:nvPr/>
        </p:nvSpPr>
        <p:spPr>
          <a:xfrm>
            <a:off x="1258784" y="4478973"/>
            <a:ext cx="10592790" cy="1569660"/>
          </a:xfrm>
          <a:prstGeom prst="rect">
            <a:avLst/>
          </a:prstGeom>
        </p:spPr>
        <p:txBody>
          <a:bodyPr wrap="square">
            <a:spAutoFit/>
          </a:bodyPr>
          <a:lstStyle/>
          <a:p>
            <a:pPr algn="just">
              <a:spcAft>
                <a:spcPts val="1125"/>
              </a:spcAft>
            </a:pPr>
            <a:r>
              <a:rPr lang="el-GR" sz="2400" dirty="0">
                <a:solidFill>
                  <a:srgbClr val="002060"/>
                </a:solidFill>
                <a:latin typeface="Times New Roman" panose="02020603050405020304" pitchFamily="18" charset="0"/>
                <a:ea typeface="SimSun" panose="02010600030101010101" pitchFamily="2" charset="-122"/>
              </a:rPr>
              <a:t>Παράσταση αρχαίας τραγωδίας από την οποία λείπει ο Χορός; Κι όμως, η «Αντιγόνη» του Σοφοκλή παρουσιάσθηκε χωρίς Χορό, στη ρωσική γλώσσα κατά κύριο λόγο, αλλά ενθουσίασε το κοινό, που την παρακολούθησε στο αμφιθέατρο του Κάστρου Καλαμάτας, το βράδυ του Σαββάτου 2 Αυγούστου.</a:t>
            </a:r>
            <a:endParaRPr lang="ru-RU" sz="24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69743337"/>
      </p:ext>
    </p:extLst>
  </p:cSld>
  <p:clrMapOvr>
    <a:masterClrMapping/>
  </p:clrMapOvr>
  <p:transition spd="slow" advTm="5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Рисунок 11" descr="parastasi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2059" y="206643"/>
            <a:ext cx="4496976" cy="338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Рисунок 12" descr="parastasi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2935" y="206643"/>
            <a:ext cx="45148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Рисунок 10" descr="parastasi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1167" y="3781116"/>
            <a:ext cx="3339751" cy="250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460" y="63548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3508" y="63530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1984" y="63530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815814"/>
      </p:ext>
    </p:extLst>
  </p:cSld>
  <p:clrMapOvr>
    <a:masterClrMapping/>
  </p:clrMapOvr>
  <p:transition spd="slow" advTm="5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9" desc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522" y="123514"/>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Рисунок 8" descr="kosm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1755" y="123514"/>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Рисунок 7" descr="k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522" y="3258599"/>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Рисунок 6" descr="k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1755" y="3258599"/>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Рисунок 5" descr="parastas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9988" y="123514"/>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Рисунок 4" descr="parastasi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9988" y="3258598"/>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1755" y="639424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70157"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8559"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670463"/>
      </p:ext>
    </p:extLst>
  </p:cSld>
  <p:clrMapOvr>
    <a:masterClrMapping/>
  </p:clrMapOvr>
  <p:transition spd="slow" advTm="5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3" descr="parastasi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1672" y="0"/>
            <a:ext cx="4176685" cy="334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Рисунок 2" descr="parastasi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702" y="0"/>
            <a:ext cx="4199102" cy="335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Рисунок 1" descr="parastasi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1672" y="3451965"/>
            <a:ext cx="4176685" cy="332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Рисунок 1" descr="http://www.eleftheriaonline.gr/images/2014/aygoustos/antigoni/a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7702" y="3537595"/>
            <a:ext cx="4199102" cy="315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spTree>
    <p:extLst>
      <p:ext uri="{BB962C8B-B14F-4D97-AF65-F5344CB8AC3E}">
        <p14:creationId xmlns:p14="http://schemas.microsoft.com/office/powerpoint/2010/main" val="2996070386"/>
      </p:ext>
    </p:extLst>
  </p:cSld>
  <p:clrMapOvr>
    <a:masterClrMapping/>
  </p:clrMapOvr>
  <p:transition spd="slow" advTm="5000">
    <p:wipe/>
  </p:transition>
</p:sld>
</file>

<file path=ppt/theme/theme1.xml><?xml version="1.0" encoding="utf-8"?>
<a:theme xmlns:a="http://schemas.openxmlformats.org/drawingml/2006/main" name="Легкий дым">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1352</TotalTime>
  <Words>1523</Words>
  <Application>Microsoft Office PowerPoint</Application>
  <PresentationFormat>Широкоэкранный</PresentationFormat>
  <Paragraphs>68</Paragraphs>
  <Slides>58</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58</vt:i4>
      </vt:variant>
    </vt:vector>
  </HeadingPairs>
  <TitlesOfParts>
    <vt:vector size="65" baseType="lpstr">
      <vt:lpstr>Arial</vt:lpstr>
      <vt:lpstr>Calibri</vt:lpstr>
      <vt:lpstr>Century Gothic</vt:lpstr>
      <vt:lpstr>Symbol</vt:lpstr>
      <vt:lpstr>Times New Roman</vt:lpstr>
      <vt:lpstr>Wingdings 3</vt:lpstr>
      <vt:lpstr>Легкий дым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Συμμετοχή στην Ελληνο-Ρωσική Ημερίδα με Θέμα: «Έλληνο-Ρωσικές Σχέσεις: Οικονομία, Εμπόριο, Επενδύσεις Επιχειρηματικές Συνεργασίες», Καλαμάτα (νομός Μεσσηνίας), 9 Μαρτίου 2019.     </vt:lpstr>
      <vt:lpstr>Презентация PowerPoint</vt:lpstr>
      <vt:lpstr>Συμμετοχή στο 5ο Διεθνές Συνέδριο «Πολιτιστική Κληρονομιά και Αειφόρος Ανάπτυξη», Μανιατάκειον Ίδρυμα στην Κορώνη Μεσσηνίας, 18 Ιουλίου 2019.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Владимир Беспалов</cp:lastModifiedBy>
  <cp:revision>59</cp:revision>
  <dcterms:created xsi:type="dcterms:W3CDTF">2019-03-06T12:35:03Z</dcterms:created>
  <dcterms:modified xsi:type="dcterms:W3CDTF">2023-08-08T10:56:04Z</dcterms:modified>
</cp:coreProperties>
</file>